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0" r:id="rId26"/>
    <p:sldId id="281" r:id="rId2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1" autoAdjust="0"/>
    <p:restoredTop sz="94660"/>
  </p:normalViewPr>
  <p:slideViewPr>
    <p:cSldViewPr snapToGrid="0">
      <p:cViewPr varScale="1">
        <p:scale>
          <a:sx n="84" d="100"/>
          <a:sy n="84" d="100"/>
        </p:scale>
        <p:origin x="45" y="50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DC780A-B748-4F11-BF7D-1DF381F44F92}" type="datetimeFigureOut">
              <a:rPr lang="de-DE" smtClean="0"/>
              <a:t>09.03.2019</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0B0B98-392E-4D5A-8306-616BC2EDB172}" type="slidenum">
              <a:rPr lang="de-DE" smtClean="0"/>
              <a:t>‹Nr.›</a:t>
            </a:fld>
            <a:endParaRPr lang="de-DE"/>
          </a:p>
        </p:txBody>
      </p:sp>
    </p:spTree>
    <p:extLst>
      <p:ext uri="{BB962C8B-B14F-4D97-AF65-F5344CB8AC3E}">
        <p14:creationId xmlns:p14="http://schemas.microsoft.com/office/powerpoint/2010/main" val="1885633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24BB5-371C-464C-B915-B45BD22F25A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8465DED-297D-44C8-AA08-9C531442E8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05C0DFA-149D-4E85-AC67-8BAE2EE70782}"/>
              </a:ext>
            </a:extLst>
          </p:cNvPr>
          <p:cNvSpPr>
            <a:spLocks noGrp="1"/>
          </p:cNvSpPr>
          <p:nvPr>
            <p:ph type="dt" sz="half" idx="10"/>
          </p:nvPr>
        </p:nvSpPr>
        <p:spPr/>
        <p:txBody>
          <a:bodyPr/>
          <a:lstStyle/>
          <a:p>
            <a:fld id="{DAC7703B-4767-43E2-B49D-5B053B496A59}" type="datetime1">
              <a:rPr lang="de-DE" smtClean="0"/>
              <a:t>09.03.2019</a:t>
            </a:fld>
            <a:endParaRPr lang="de-DE"/>
          </a:p>
        </p:txBody>
      </p:sp>
      <p:sp>
        <p:nvSpPr>
          <p:cNvPr id="5" name="Fußzeilenplatzhalter 4">
            <a:extLst>
              <a:ext uri="{FF2B5EF4-FFF2-40B4-BE49-F238E27FC236}">
                <a16:creationId xmlns:a16="http://schemas.microsoft.com/office/drawing/2014/main" id="{8B9BD290-13E8-4EAF-BBAF-18549B3F8B8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8C8F6DB-F524-4E9F-A502-8C60E4243BB4}"/>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421359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D8BF82-DB4F-4CEE-BF1C-123408F8F24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435E86D-107F-4072-965E-110E1D8187A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1247999-035F-4F7D-B166-BEA9A50B8162}"/>
              </a:ext>
            </a:extLst>
          </p:cNvPr>
          <p:cNvSpPr>
            <a:spLocks noGrp="1"/>
          </p:cNvSpPr>
          <p:nvPr>
            <p:ph type="dt" sz="half" idx="10"/>
          </p:nvPr>
        </p:nvSpPr>
        <p:spPr/>
        <p:txBody>
          <a:bodyPr/>
          <a:lstStyle/>
          <a:p>
            <a:fld id="{83C1A9A8-15E5-4CEA-9F6F-29C6C75BE924}" type="datetime1">
              <a:rPr lang="de-DE" smtClean="0"/>
              <a:t>09.03.2019</a:t>
            </a:fld>
            <a:endParaRPr lang="de-DE"/>
          </a:p>
        </p:txBody>
      </p:sp>
      <p:sp>
        <p:nvSpPr>
          <p:cNvPr id="5" name="Fußzeilenplatzhalter 4">
            <a:extLst>
              <a:ext uri="{FF2B5EF4-FFF2-40B4-BE49-F238E27FC236}">
                <a16:creationId xmlns:a16="http://schemas.microsoft.com/office/drawing/2014/main" id="{F0821A7C-0B61-431E-854A-38F724FA432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5D6AC87-555E-4604-89D8-D61B92734D8E}"/>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286309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E6A67-2710-4B08-A98E-D266D98598C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D27D3D8-0BE2-40C7-9436-67034E0A2D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48FAD15-B933-4071-AF57-6DE7110FAACA}"/>
              </a:ext>
            </a:extLst>
          </p:cNvPr>
          <p:cNvSpPr>
            <a:spLocks noGrp="1"/>
          </p:cNvSpPr>
          <p:nvPr>
            <p:ph type="dt" sz="half" idx="10"/>
          </p:nvPr>
        </p:nvSpPr>
        <p:spPr/>
        <p:txBody>
          <a:bodyPr/>
          <a:lstStyle/>
          <a:p>
            <a:fld id="{93CFCBD7-1226-4B7F-A928-5A8129E5650B}" type="datetime1">
              <a:rPr lang="de-DE" smtClean="0"/>
              <a:t>09.03.2019</a:t>
            </a:fld>
            <a:endParaRPr lang="de-DE"/>
          </a:p>
        </p:txBody>
      </p:sp>
      <p:sp>
        <p:nvSpPr>
          <p:cNvPr id="5" name="Fußzeilenplatzhalter 4">
            <a:extLst>
              <a:ext uri="{FF2B5EF4-FFF2-40B4-BE49-F238E27FC236}">
                <a16:creationId xmlns:a16="http://schemas.microsoft.com/office/drawing/2014/main" id="{D1BCC9E9-3C47-4A4B-8EAD-BF16A92F755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17287F9-E6E9-4811-8C52-460B33B4595D}"/>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3424706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64B1F0-950E-4D8A-97AD-B398404302C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56F1AFE-D0ED-48B7-ACCE-5D14947172C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4DAEEC7-833F-4D44-82B9-21DA596D708D}"/>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57CD49C-5944-492D-93B8-3CEFF2727AA0}"/>
              </a:ext>
            </a:extLst>
          </p:cNvPr>
          <p:cNvSpPr>
            <a:spLocks noGrp="1"/>
          </p:cNvSpPr>
          <p:nvPr>
            <p:ph type="dt" sz="half" idx="10"/>
          </p:nvPr>
        </p:nvSpPr>
        <p:spPr/>
        <p:txBody>
          <a:bodyPr/>
          <a:lstStyle/>
          <a:p>
            <a:fld id="{3213FF12-C702-4201-B563-7AF42F30506B}" type="datetime1">
              <a:rPr lang="de-DE" smtClean="0"/>
              <a:t>09.03.2019</a:t>
            </a:fld>
            <a:endParaRPr lang="de-DE"/>
          </a:p>
        </p:txBody>
      </p:sp>
      <p:sp>
        <p:nvSpPr>
          <p:cNvPr id="6" name="Fußzeilenplatzhalter 5">
            <a:extLst>
              <a:ext uri="{FF2B5EF4-FFF2-40B4-BE49-F238E27FC236}">
                <a16:creationId xmlns:a16="http://schemas.microsoft.com/office/drawing/2014/main" id="{44F22ADC-AF95-4BBF-8E4C-60B762113D1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C119FD9-035B-468D-A3E0-3B9B30533C55}"/>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2480901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C9F7F-87E4-44C0-B616-1BCA92944CC6}"/>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D988846-6732-4307-AC3D-540E4874B9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E0B9C63-E5FA-4110-863F-FFFBD0BD6C3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97F5C58-838E-4092-BF2E-BCC038E187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781E846-248B-4B44-AED4-253683C9620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484ECF2-6284-4FCF-9285-FADD379183DE}"/>
              </a:ext>
            </a:extLst>
          </p:cNvPr>
          <p:cNvSpPr>
            <a:spLocks noGrp="1"/>
          </p:cNvSpPr>
          <p:nvPr>
            <p:ph type="dt" sz="half" idx="10"/>
          </p:nvPr>
        </p:nvSpPr>
        <p:spPr/>
        <p:txBody>
          <a:bodyPr/>
          <a:lstStyle/>
          <a:p>
            <a:fld id="{D6FDD890-B6AA-4359-B8D8-DA4B65996E14}" type="datetime1">
              <a:rPr lang="de-DE" smtClean="0"/>
              <a:t>09.03.2019</a:t>
            </a:fld>
            <a:endParaRPr lang="de-DE"/>
          </a:p>
        </p:txBody>
      </p:sp>
      <p:sp>
        <p:nvSpPr>
          <p:cNvPr id="8" name="Fußzeilenplatzhalter 7">
            <a:extLst>
              <a:ext uri="{FF2B5EF4-FFF2-40B4-BE49-F238E27FC236}">
                <a16:creationId xmlns:a16="http://schemas.microsoft.com/office/drawing/2014/main" id="{EBC7786D-4469-4CC7-A6CD-6FC6980A4C7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A1C8CA-9317-4DBD-B358-BF22A64EEEA0}"/>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372386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1340E3-5652-40C5-B393-9F42C4B2120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90B069B-BD06-4358-A0C4-EDA0CD092213}"/>
              </a:ext>
            </a:extLst>
          </p:cNvPr>
          <p:cNvSpPr>
            <a:spLocks noGrp="1"/>
          </p:cNvSpPr>
          <p:nvPr>
            <p:ph type="dt" sz="half" idx="10"/>
          </p:nvPr>
        </p:nvSpPr>
        <p:spPr/>
        <p:txBody>
          <a:bodyPr/>
          <a:lstStyle/>
          <a:p>
            <a:fld id="{79CEFE3C-0ED0-4EB4-9429-C4486AC2ADBA}" type="datetime1">
              <a:rPr lang="de-DE" smtClean="0"/>
              <a:t>09.03.2019</a:t>
            </a:fld>
            <a:endParaRPr lang="de-DE"/>
          </a:p>
        </p:txBody>
      </p:sp>
      <p:sp>
        <p:nvSpPr>
          <p:cNvPr id="4" name="Fußzeilenplatzhalter 3">
            <a:extLst>
              <a:ext uri="{FF2B5EF4-FFF2-40B4-BE49-F238E27FC236}">
                <a16:creationId xmlns:a16="http://schemas.microsoft.com/office/drawing/2014/main" id="{F9B00DF5-1394-4E28-8284-E036A2FC4EA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03AE166-0FF2-4DAF-8848-3AABDDC81EC6}"/>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3950422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C9A6BDA-CAF6-48E4-85AC-AEF4F44FC53C}"/>
              </a:ext>
            </a:extLst>
          </p:cNvPr>
          <p:cNvSpPr>
            <a:spLocks noGrp="1"/>
          </p:cNvSpPr>
          <p:nvPr>
            <p:ph type="dt" sz="half" idx="10"/>
          </p:nvPr>
        </p:nvSpPr>
        <p:spPr/>
        <p:txBody>
          <a:bodyPr/>
          <a:lstStyle/>
          <a:p>
            <a:fld id="{1423F5B5-7DA5-4AFB-A533-D3D3E8D32035}" type="datetime1">
              <a:rPr lang="de-DE" smtClean="0"/>
              <a:t>09.03.2019</a:t>
            </a:fld>
            <a:endParaRPr lang="de-DE"/>
          </a:p>
        </p:txBody>
      </p:sp>
      <p:sp>
        <p:nvSpPr>
          <p:cNvPr id="3" name="Fußzeilenplatzhalter 2">
            <a:extLst>
              <a:ext uri="{FF2B5EF4-FFF2-40B4-BE49-F238E27FC236}">
                <a16:creationId xmlns:a16="http://schemas.microsoft.com/office/drawing/2014/main" id="{6D076FC2-D2BE-46BA-9411-1DB401947FFF}"/>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6B05B82-85B8-4D82-AEB1-692E2DEFEAF8}"/>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42269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CB7A85-B728-4318-A1BD-B3777E1D73B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E5E7F8F0-AF33-4D61-871F-61966EFE80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405827EF-DA3E-4F43-A7C4-6E7D08F0E3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4DC649C-09D6-41D5-8D5E-E4A1F0CD046E}"/>
              </a:ext>
            </a:extLst>
          </p:cNvPr>
          <p:cNvSpPr>
            <a:spLocks noGrp="1"/>
          </p:cNvSpPr>
          <p:nvPr>
            <p:ph type="dt" sz="half" idx="10"/>
          </p:nvPr>
        </p:nvSpPr>
        <p:spPr/>
        <p:txBody>
          <a:bodyPr/>
          <a:lstStyle/>
          <a:p>
            <a:fld id="{03DA4319-F393-4CF1-B49D-E70440BCB74D}" type="datetime1">
              <a:rPr lang="de-DE" smtClean="0"/>
              <a:t>09.03.2019</a:t>
            </a:fld>
            <a:endParaRPr lang="de-DE"/>
          </a:p>
        </p:txBody>
      </p:sp>
      <p:sp>
        <p:nvSpPr>
          <p:cNvPr id="6" name="Fußzeilenplatzhalter 5">
            <a:extLst>
              <a:ext uri="{FF2B5EF4-FFF2-40B4-BE49-F238E27FC236}">
                <a16:creationId xmlns:a16="http://schemas.microsoft.com/office/drawing/2014/main" id="{9371E51E-32B9-4D0A-9136-FEEDCDC1422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A4D3EDB-51D6-4DEC-BA7A-B68A0978A28A}"/>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1998984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16470C-6042-4267-B059-0F9864B909B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A3EBE1E-4B94-4E68-9C36-7795F94E4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263D0DC-7894-4B02-AA6D-7615C373A9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1C28A51-B8D2-4998-8654-55BF38197473}"/>
              </a:ext>
            </a:extLst>
          </p:cNvPr>
          <p:cNvSpPr>
            <a:spLocks noGrp="1"/>
          </p:cNvSpPr>
          <p:nvPr>
            <p:ph type="dt" sz="half" idx="10"/>
          </p:nvPr>
        </p:nvSpPr>
        <p:spPr/>
        <p:txBody>
          <a:bodyPr/>
          <a:lstStyle/>
          <a:p>
            <a:fld id="{345EB2E5-907F-4BFB-BDDA-1EF9B9F9EBFD}" type="datetime1">
              <a:rPr lang="de-DE" smtClean="0"/>
              <a:t>09.03.2019</a:t>
            </a:fld>
            <a:endParaRPr lang="de-DE"/>
          </a:p>
        </p:txBody>
      </p:sp>
      <p:sp>
        <p:nvSpPr>
          <p:cNvPr id="6" name="Fußzeilenplatzhalter 5">
            <a:extLst>
              <a:ext uri="{FF2B5EF4-FFF2-40B4-BE49-F238E27FC236}">
                <a16:creationId xmlns:a16="http://schemas.microsoft.com/office/drawing/2014/main" id="{CFC101AE-03E8-4279-9D49-82D3D3DF5E5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19013A7-E6E2-4187-80AE-E9309BF1461F}"/>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1765471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3F6263-1876-4BF4-8319-D9B177A430D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C6BE403-0B81-4D37-A977-E5BAD70BCC2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F540B8-8F4A-41E6-8AC9-8B9319C5BCDF}"/>
              </a:ext>
            </a:extLst>
          </p:cNvPr>
          <p:cNvSpPr>
            <a:spLocks noGrp="1"/>
          </p:cNvSpPr>
          <p:nvPr>
            <p:ph type="dt" sz="half" idx="10"/>
          </p:nvPr>
        </p:nvSpPr>
        <p:spPr/>
        <p:txBody>
          <a:bodyPr/>
          <a:lstStyle/>
          <a:p>
            <a:fld id="{2617DFDD-CE6D-4F1C-9BDA-94E4A4646B22}" type="datetime1">
              <a:rPr lang="de-DE" smtClean="0"/>
              <a:t>09.03.2019</a:t>
            </a:fld>
            <a:endParaRPr lang="de-DE"/>
          </a:p>
        </p:txBody>
      </p:sp>
      <p:sp>
        <p:nvSpPr>
          <p:cNvPr id="5" name="Fußzeilenplatzhalter 4">
            <a:extLst>
              <a:ext uri="{FF2B5EF4-FFF2-40B4-BE49-F238E27FC236}">
                <a16:creationId xmlns:a16="http://schemas.microsoft.com/office/drawing/2014/main" id="{737AF9A0-B713-4D3C-891E-D588922F23F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34FCA12-3C09-4F0E-A976-3B4ADDD353B2}"/>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468301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6CB75BE-7AD7-468F-B22B-307278F05E9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AC188C0-47BC-4076-9280-02B12A707C1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FD4A33A-45FA-4902-99A7-F7557618854E}"/>
              </a:ext>
            </a:extLst>
          </p:cNvPr>
          <p:cNvSpPr>
            <a:spLocks noGrp="1"/>
          </p:cNvSpPr>
          <p:nvPr>
            <p:ph type="dt" sz="half" idx="10"/>
          </p:nvPr>
        </p:nvSpPr>
        <p:spPr/>
        <p:txBody>
          <a:bodyPr/>
          <a:lstStyle/>
          <a:p>
            <a:fld id="{FF84C0A0-4803-48E7-A0CA-FAC9A909932D}" type="datetime1">
              <a:rPr lang="de-DE" smtClean="0"/>
              <a:t>09.03.2019</a:t>
            </a:fld>
            <a:endParaRPr lang="de-DE"/>
          </a:p>
        </p:txBody>
      </p:sp>
      <p:sp>
        <p:nvSpPr>
          <p:cNvPr id="5" name="Fußzeilenplatzhalter 4">
            <a:extLst>
              <a:ext uri="{FF2B5EF4-FFF2-40B4-BE49-F238E27FC236}">
                <a16:creationId xmlns:a16="http://schemas.microsoft.com/office/drawing/2014/main" id="{EA774B32-C4D7-4097-AAC7-92DF9951D7C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1348DD8-1841-4765-8450-28889BE3C071}"/>
              </a:ext>
            </a:extLst>
          </p:cNvPr>
          <p:cNvSpPr>
            <a:spLocks noGrp="1"/>
          </p:cNvSpPr>
          <p:nvPr>
            <p:ph type="sldNum" sz="quarter" idx="12"/>
          </p:nvPr>
        </p:nvSpPr>
        <p:spPr/>
        <p:txBody>
          <a:bodyPr/>
          <a:lstStyle/>
          <a:p>
            <a:fld id="{83A13D89-E24D-4AE8-9615-E91B20A18861}" type="slidenum">
              <a:rPr lang="de-DE" smtClean="0"/>
              <a:t>‹Nr.›</a:t>
            </a:fld>
            <a:endParaRPr lang="de-DE"/>
          </a:p>
        </p:txBody>
      </p:sp>
    </p:spTree>
    <p:extLst>
      <p:ext uri="{BB962C8B-B14F-4D97-AF65-F5344CB8AC3E}">
        <p14:creationId xmlns:p14="http://schemas.microsoft.com/office/powerpoint/2010/main" val="562903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46B0178-47D2-4B6A-B639-D33B33E5EF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C77F83F-6E94-4369-8D98-2F0D9F58CB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15156DB-B3F3-4B27-9E17-96F2BC1DB3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5E242E-EFEA-4EAB-9C98-9CB0D141F771}" type="datetime1">
              <a:rPr lang="de-DE" smtClean="0"/>
              <a:t>09.03.2019</a:t>
            </a:fld>
            <a:endParaRPr lang="de-DE"/>
          </a:p>
        </p:txBody>
      </p:sp>
      <p:sp>
        <p:nvSpPr>
          <p:cNvPr id="5" name="Fußzeilenplatzhalter 4">
            <a:extLst>
              <a:ext uri="{FF2B5EF4-FFF2-40B4-BE49-F238E27FC236}">
                <a16:creationId xmlns:a16="http://schemas.microsoft.com/office/drawing/2014/main" id="{59275A3B-39B8-4EFB-8376-D14478593A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C72902B8-EB3D-4C91-B05A-E1578B4398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A13D89-E24D-4AE8-9615-E91B20A18861}" type="slidenum">
              <a:rPr lang="de-DE" smtClean="0"/>
              <a:t>‹Nr.›</a:t>
            </a:fld>
            <a:endParaRPr lang="de-DE"/>
          </a:p>
        </p:txBody>
      </p:sp>
    </p:spTree>
    <p:extLst>
      <p:ext uri="{BB962C8B-B14F-4D97-AF65-F5344CB8AC3E}">
        <p14:creationId xmlns:p14="http://schemas.microsoft.com/office/powerpoint/2010/main" val="1875451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John_C._Bennett" TargetMode="External"/><Relationship Id="rId2" Type="http://schemas.openxmlformats.org/officeDocument/2006/relationships/hyperlink" Target="https://www.fairmormon.org/answers/Polygamy_book/John_C._Bennett/Rise_and_Fall_of_Bennett" TargetMode="Externa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mormonhistoricsites.org/cultural-masonic-hall/" TargetMode="Externa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fairmormon.org/answers/Mormonism_and_temples/Endowment/Freemasonry#Question:_Why_would_Joseph_Smith_incorporate_Masonic_elements_into_the_temple_ritual.3F"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www.ldsliving.com/Mormons-and-Masons-5-Fascinating-Connections/s/80329" TargetMode="External"/><Relationship Id="rId7" Type="http://schemas.openxmlformats.org/officeDocument/2006/relationships/image" Target="../media/image1.png"/><Relationship Id="rId2" Type="http://schemas.openxmlformats.org/officeDocument/2006/relationships/hyperlink" Target="https://www.fairmormon.org/answers/Mormonism_and_temples/Endowment/Freemasonry" TargetMode="External"/><Relationship Id="rId1" Type="http://schemas.openxmlformats.org/officeDocument/2006/relationships/slideLayout" Target="../slideLayouts/slideLayout7.xml"/><Relationship Id="rId6" Type="http://schemas.openxmlformats.org/officeDocument/2006/relationships/hyperlink" Target="https://thomashengst.com/" TargetMode="External"/><Relationship Id="rId5" Type="http://schemas.openxmlformats.org/officeDocument/2006/relationships/hyperlink" Target="https://de.wikipedia.org/wiki/Freimaurerei" TargetMode="External"/><Relationship Id="rId4" Type="http://schemas.openxmlformats.org/officeDocument/2006/relationships/hyperlink" Target="https://freimaurer-wiki.de/index.php/Hauptseit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thomas.hengst@t-online.de" TargetMode="External"/><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hyperlink" Target="thomashengs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ntertitel 2">
            <a:extLst>
              <a:ext uri="{FF2B5EF4-FFF2-40B4-BE49-F238E27FC236}">
                <a16:creationId xmlns:a16="http://schemas.microsoft.com/office/drawing/2014/main" id="{9048646B-9F37-423E-9A35-7EED5C471E77}"/>
              </a:ext>
            </a:extLst>
          </p:cNvPr>
          <p:cNvSpPr>
            <a:spLocks noGrp="1"/>
          </p:cNvSpPr>
          <p:nvPr>
            <p:ph type="subTitle" idx="1"/>
          </p:nvPr>
        </p:nvSpPr>
        <p:spPr>
          <a:xfrm>
            <a:off x="674237" y="700833"/>
            <a:ext cx="3657600" cy="2985790"/>
          </a:xfrm>
        </p:spPr>
        <p:txBody>
          <a:bodyPr>
            <a:noAutofit/>
          </a:bodyPr>
          <a:lstStyle/>
          <a:p>
            <a:r>
              <a:rPr lang="de-DE" sz="4400" b="1" dirty="0">
                <a:solidFill>
                  <a:srgbClr val="FFFFFF"/>
                </a:solidFill>
              </a:rPr>
              <a:t>Freimaurer, Tempel und die Kirche des Herrn</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1932651B-DFDB-45EB-B956-6868AF53B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822" y="688675"/>
            <a:ext cx="6553545" cy="5488592"/>
          </a:xfrm>
          <a:prstGeom prst="rect">
            <a:avLst/>
          </a:prstGeom>
        </p:spPr>
      </p:pic>
      <p:sp>
        <p:nvSpPr>
          <p:cNvPr id="6" name="Textfeld 5">
            <a:extLst>
              <a:ext uri="{FF2B5EF4-FFF2-40B4-BE49-F238E27FC236}">
                <a16:creationId xmlns:a16="http://schemas.microsoft.com/office/drawing/2014/main" id="{5CFCB136-6B55-46A6-AEE7-7B66D3A1217A}"/>
              </a:ext>
            </a:extLst>
          </p:cNvPr>
          <p:cNvSpPr txBox="1"/>
          <p:nvPr/>
        </p:nvSpPr>
        <p:spPr>
          <a:xfrm flipH="1">
            <a:off x="805542" y="4695371"/>
            <a:ext cx="3374571" cy="1200329"/>
          </a:xfrm>
          <a:prstGeom prst="rect">
            <a:avLst/>
          </a:prstGeom>
          <a:noFill/>
        </p:spPr>
        <p:txBody>
          <a:bodyPr wrap="square" rtlCol="0">
            <a:spAutoFit/>
          </a:bodyPr>
          <a:lstStyle/>
          <a:p>
            <a:pPr algn="ctr"/>
            <a:r>
              <a:rPr lang="de-DE" sz="2400" b="1" dirty="0">
                <a:solidFill>
                  <a:schemeClr val="bg1"/>
                </a:solidFill>
              </a:rPr>
              <a:t>Vortrag von </a:t>
            </a:r>
          </a:p>
          <a:p>
            <a:pPr algn="ctr"/>
            <a:r>
              <a:rPr lang="de-DE" sz="2400" b="1" dirty="0">
                <a:solidFill>
                  <a:schemeClr val="bg1"/>
                </a:solidFill>
              </a:rPr>
              <a:t>Thomas Hengst</a:t>
            </a:r>
          </a:p>
          <a:p>
            <a:pPr algn="ctr"/>
            <a:r>
              <a:rPr lang="de-DE" sz="2400" b="1" dirty="0">
                <a:solidFill>
                  <a:schemeClr val="bg1"/>
                </a:solidFill>
              </a:rPr>
              <a:t>Freiberg, 9. März 2019</a:t>
            </a:r>
          </a:p>
        </p:txBody>
      </p:sp>
      <p:sp>
        <p:nvSpPr>
          <p:cNvPr id="7" name="Foliennummernplatzhalter 6">
            <a:extLst>
              <a:ext uri="{FF2B5EF4-FFF2-40B4-BE49-F238E27FC236}">
                <a16:creationId xmlns:a16="http://schemas.microsoft.com/office/drawing/2014/main" id="{970E4C63-FA37-4929-BBCD-3F5BF404A9C5}"/>
              </a:ext>
            </a:extLst>
          </p:cNvPr>
          <p:cNvSpPr>
            <a:spLocks noGrp="1"/>
          </p:cNvSpPr>
          <p:nvPr>
            <p:ph type="sldNum" sz="quarter" idx="12"/>
          </p:nvPr>
        </p:nvSpPr>
        <p:spPr/>
        <p:txBody>
          <a:bodyPr/>
          <a:lstStyle/>
          <a:p>
            <a:fld id="{83A13D89-E24D-4AE8-9615-E91B20A18861}" type="slidenum">
              <a:rPr lang="de-DE" smtClean="0"/>
              <a:t>1</a:t>
            </a:fld>
            <a:endParaRPr lang="de-DE"/>
          </a:p>
        </p:txBody>
      </p:sp>
    </p:spTree>
    <p:extLst>
      <p:ext uri="{BB962C8B-B14F-4D97-AF65-F5344CB8AC3E}">
        <p14:creationId xmlns:p14="http://schemas.microsoft.com/office/powerpoint/2010/main" val="1779800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1085473" y="1479543"/>
            <a:ext cx="8786479" cy="4154984"/>
          </a:xfrm>
          <a:prstGeom prst="rect">
            <a:avLst/>
          </a:prstGeom>
          <a:noFill/>
        </p:spPr>
        <p:txBody>
          <a:bodyPr wrap="square" rtlCol="0">
            <a:spAutoFit/>
          </a:bodyPr>
          <a:lstStyle/>
          <a:p>
            <a:r>
              <a:rPr lang="en-US" sz="2400" b="1" dirty="0"/>
              <a:t>“Und </a:t>
            </a:r>
            <a:r>
              <a:rPr lang="en-US" sz="2400" b="1" dirty="0" err="1"/>
              <a:t>wahrlich</a:t>
            </a:r>
            <a:r>
              <a:rPr lang="en-US" sz="2400" b="1" dirty="0"/>
              <a:t>, ich sage </a:t>
            </a:r>
            <a:r>
              <a:rPr lang="en-US" sz="2400" b="1" dirty="0" err="1"/>
              <a:t>euch</a:t>
            </a:r>
            <a:r>
              <a:rPr lang="en-US" sz="2400" b="1" dirty="0"/>
              <a:t>: </a:t>
            </a:r>
            <a:r>
              <a:rPr lang="en-US" sz="2400" b="1" dirty="0" err="1"/>
              <a:t>Laßt</a:t>
            </a:r>
            <a:r>
              <a:rPr lang="en-US" sz="2400" b="1" dirty="0"/>
              <a:t> dieses Haus </a:t>
            </a:r>
            <a:r>
              <a:rPr lang="en-US" sz="2400" b="1" dirty="0" err="1"/>
              <a:t>meinem</a:t>
            </a:r>
            <a:r>
              <a:rPr lang="en-US" sz="2400" b="1" dirty="0"/>
              <a:t> </a:t>
            </a:r>
            <a:r>
              <a:rPr lang="en-US" sz="2400" b="1" dirty="0" err="1"/>
              <a:t>Namen</a:t>
            </a:r>
            <a:endParaRPr lang="en-US" sz="2400" b="1" dirty="0"/>
          </a:p>
          <a:p>
            <a:r>
              <a:rPr lang="en-US" sz="2400" b="1" dirty="0" err="1"/>
              <a:t>gebaut</a:t>
            </a:r>
            <a:r>
              <a:rPr lang="en-US" sz="2400" b="1" dirty="0"/>
              <a:t> </a:t>
            </a:r>
            <a:r>
              <a:rPr lang="en-US" sz="2400" b="1" dirty="0" err="1"/>
              <a:t>werden</a:t>
            </a:r>
            <a:r>
              <a:rPr lang="en-US" sz="2400" b="1" dirty="0"/>
              <a:t>, </a:t>
            </a:r>
            <a:r>
              <a:rPr lang="en-US" sz="2400" b="1" dirty="0" err="1"/>
              <a:t>damit</a:t>
            </a:r>
            <a:r>
              <a:rPr lang="en-US" sz="2400" b="1" dirty="0"/>
              <a:t> ich </a:t>
            </a:r>
            <a:r>
              <a:rPr lang="en-US" sz="2400" b="1" dirty="0" err="1"/>
              <a:t>darin</a:t>
            </a:r>
            <a:r>
              <a:rPr lang="en-US" sz="2400" b="1" dirty="0"/>
              <a:t> </a:t>
            </a:r>
            <a:r>
              <a:rPr lang="en-US" sz="2400" b="1" dirty="0" err="1"/>
              <a:t>meinem</a:t>
            </a:r>
            <a:r>
              <a:rPr lang="en-US" sz="2400" b="1" dirty="0"/>
              <a:t> Volk </a:t>
            </a:r>
            <a:r>
              <a:rPr lang="en-US" sz="2400" b="1" dirty="0" err="1"/>
              <a:t>meine</a:t>
            </a:r>
            <a:r>
              <a:rPr lang="en-US" sz="2400" b="1" dirty="0"/>
              <a:t> </a:t>
            </a:r>
            <a:r>
              <a:rPr lang="en-US" sz="2400" b="1" dirty="0" err="1"/>
              <a:t>Verordnungen</a:t>
            </a:r>
            <a:r>
              <a:rPr lang="en-US" sz="2400" b="1" dirty="0"/>
              <a:t> </a:t>
            </a:r>
          </a:p>
          <a:p>
            <a:r>
              <a:rPr lang="en-US" sz="2400" b="1" dirty="0" err="1"/>
              <a:t>offenbaren</a:t>
            </a:r>
            <a:r>
              <a:rPr lang="en-US" sz="2400" b="1" dirty="0"/>
              <a:t> </a:t>
            </a:r>
            <a:r>
              <a:rPr lang="en-US" sz="2400" b="1" dirty="0" err="1"/>
              <a:t>kann</a:t>
            </a:r>
            <a:r>
              <a:rPr lang="en-US" sz="2400" b="1" dirty="0"/>
              <a:t>;</a:t>
            </a:r>
          </a:p>
          <a:p>
            <a:r>
              <a:rPr lang="en-US" sz="2400" b="1" dirty="0" err="1"/>
              <a:t>denn</a:t>
            </a:r>
            <a:r>
              <a:rPr lang="en-US" sz="2400" b="1" dirty="0"/>
              <a:t> es </a:t>
            </a:r>
            <a:r>
              <a:rPr lang="en-US" sz="2400" b="1" dirty="0" err="1"/>
              <a:t>beliebt</a:t>
            </a:r>
            <a:r>
              <a:rPr lang="en-US" sz="2400" b="1" dirty="0"/>
              <a:t> </a:t>
            </a:r>
            <a:r>
              <a:rPr lang="en-US" sz="2400" b="1" dirty="0" err="1"/>
              <a:t>mir</a:t>
            </a:r>
            <a:r>
              <a:rPr lang="en-US" sz="2400" b="1" dirty="0"/>
              <a:t>, </a:t>
            </a:r>
            <a:r>
              <a:rPr lang="en-US" sz="2400" b="1" dirty="0" err="1"/>
              <a:t>meiner</a:t>
            </a:r>
            <a:r>
              <a:rPr lang="en-US" sz="2400" b="1" dirty="0"/>
              <a:t> </a:t>
            </a:r>
            <a:r>
              <a:rPr lang="en-US" sz="2400" b="1" dirty="0" err="1"/>
              <a:t>Kirche</a:t>
            </a:r>
            <a:r>
              <a:rPr lang="en-US" sz="2400" b="1" dirty="0"/>
              <a:t> </a:t>
            </a:r>
            <a:r>
              <a:rPr lang="en-US" sz="2400" b="1" dirty="0" err="1"/>
              <a:t>zu</a:t>
            </a:r>
            <a:r>
              <a:rPr lang="en-US" sz="2400" b="1" dirty="0"/>
              <a:t> </a:t>
            </a:r>
            <a:r>
              <a:rPr lang="en-US" sz="2400" b="1" dirty="0" err="1"/>
              <a:t>offenbaren</a:t>
            </a:r>
            <a:r>
              <a:rPr lang="en-US" sz="2400" b="1" dirty="0"/>
              <a:t>, was von </a:t>
            </a:r>
            <a:r>
              <a:rPr lang="en-US" sz="2400" b="1" dirty="0" err="1"/>
              <a:t>vor</a:t>
            </a:r>
            <a:r>
              <a:rPr lang="en-US" sz="2400" b="1" dirty="0"/>
              <a:t> der</a:t>
            </a:r>
          </a:p>
          <a:p>
            <a:r>
              <a:rPr lang="en-US" sz="2400" b="1" dirty="0" err="1"/>
              <a:t>Grundlegung</a:t>
            </a:r>
            <a:r>
              <a:rPr lang="en-US" sz="2400" b="1" dirty="0"/>
              <a:t> der Welt an </a:t>
            </a:r>
            <a:r>
              <a:rPr lang="en-US" sz="2400" b="1" dirty="0" err="1"/>
              <a:t>verborgengehalten</a:t>
            </a:r>
            <a:r>
              <a:rPr lang="en-US" sz="2400" b="1" dirty="0"/>
              <a:t> </a:t>
            </a:r>
            <a:r>
              <a:rPr lang="en-US" sz="2400" b="1" dirty="0" err="1"/>
              <a:t>wurde</a:t>
            </a:r>
            <a:r>
              <a:rPr lang="en-US" sz="2400" b="1" dirty="0"/>
              <a:t> und was die</a:t>
            </a:r>
          </a:p>
          <a:p>
            <a:r>
              <a:rPr lang="en-US" sz="2400" b="1" dirty="0" err="1"/>
              <a:t>Evangeliumszeit</a:t>
            </a:r>
            <a:r>
              <a:rPr lang="en-US" sz="2400" b="1" dirty="0"/>
              <a:t> der </a:t>
            </a:r>
            <a:r>
              <a:rPr lang="en-US" sz="2400" b="1" dirty="0" err="1"/>
              <a:t>Fülle</a:t>
            </a:r>
            <a:r>
              <a:rPr lang="en-US" sz="2400" b="1" dirty="0"/>
              <a:t> der </a:t>
            </a:r>
            <a:r>
              <a:rPr lang="en-US" sz="2400" b="1" dirty="0" err="1"/>
              <a:t>Zeiten</a:t>
            </a:r>
            <a:r>
              <a:rPr lang="en-US" sz="2400" b="1" dirty="0"/>
              <a:t> </a:t>
            </a:r>
            <a:r>
              <a:rPr lang="en-US" sz="2400" b="1" dirty="0" err="1"/>
              <a:t>betrifft</a:t>
            </a:r>
            <a:r>
              <a:rPr lang="en-US" sz="2400" b="1" dirty="0"/>
              <a:t>.</a:t>
            </a:r>
          </a:p>
          <a:p>
            <a:r>
              <a:rPr lang="en-US" sz="2400" b="1" dirty="0"/>
              <a:t>Und ich </a:t>
            </a:r>
            <a:r>
              <a:rPr lang="en-US" sz="2400" b="1" dirty="0" err="1"/>
              <a:t>werde</a:t>
            </a:r>
            <a:r>
              <a:rPr lang="en-US" sz="2400" b="1" dirty="0"/>
              <a:t> </a:t>
            </a:r>
            <a:r>
              <a:rPr lang="en-US" sz="2400" b="1" dirty="0" err="1"/>
              <a:t>meinem</a:t>
            </a:r>
            <a:r>
              <a:rPr lang="en-US" sz="2400" b="1" dirty="0"/>
              <a:t> Knecht Joseph </a:t>
            </a:r>
            <a:r>
              <a:rPr lang="en-US" sz="2400" b="1" dirty="0" err="1"/>
              <a:t>alles</a:t>
            </a:r>
            <a:r>
              <a:rPr lang="en-US" sz="2400" b="1" dirty="0"/>
              <a:t> </a:t>
            </a:r>
            <a:r>
              <a:rPr lang="en-US" sz="2400" b="1" dirty="0" err="1"/>
              <a:t>zeigen</a:t>
            </a:r>
            <a:r>
              <a:rPr lang="en-US" sz="2400" b="1" dirty="0"/>
              <a:t>, was dieses</a:t>
            </a:r>
          </a:p>
          <a:p>
            <a:r>
              <a:rPr lang="en-US" sz="2400" b="1" dirty="0"/>
              <a:t>Haus </a:t>
            </a:r>
            <a:r>
              <a:rPr lang="en-US" sz="2400" b="1" dirty="0" err="1"/>
              <a:t>betrifft</a:t>
            </a:r>
            <a:r>
              <a:rPr lang="en-US" sz="2400" b="1" dirty="0"/>
              <a:t>, </a:t>
            </a:r>
            <a:r>
              <a:rPr lang="en-US" sz="2400" b="1" dirty="0" err="1"/>
              <a:t>auch</a:t>
            </a:r>
            <a:r>
              <a:rPr lang="en-US" sz="2400" b="1" dirty="0"/>
              <a:t> das </a:t>
            </a:r>
            <a:r>
              <a:rPr lang="en-US" sz="2400" b="1" dirty="0" err="1"/>
              <a:t>dazugehörige</a:t>
            </a:r>
            <a:r>
              <a:rPr lang="en-US" sz="2400" b="1" dirty="0"/>
              <a:t> </a:t>
            </a:r>
            <a:r>
              <a:rPr lang="en-US" sz="2400" b="1" dirty="0" err="1"/>
              <a:t>Priestertum</a:t>
            </a:r>
            <a:r>
              <a:rPr lang="en-US" sz="2400" b="1" dirty="0"/>
              <a:t> </a:t>
            </a:r>
            <a:r>
              <a:rPr lang="en-US" sz="2400" b="1" dirty="0" err="1"/>
              <a:t>sowie</a:t>
            </a:r>
            <a:r>
              <a:rPr lang="en-US" sz="2400" b="1" dirty="0"/>
              <a:t> die Stelle,</a:t>
            </a:r>
          </a:p>
          <a:p>
            <a:r>
              <a:rPr lang="en-US" sz="2400" b="1" dirty="0"/>
              <a:t>wo es </a:t>
            </a:r>
            <a:r>
              <a:rPr lang="en-US" sz="2400" b="1" dirty="0" err="1"/>
              <a:t>erbaut</a:t>
            </a:r>
            <a:r>
              <a:rPr lang="en-US" sz="2400" b="1" dirty="0"/>
              <a:t> </a:t>
            </a:r>
            <a:r>
              <a:rPr lang="en-US" sz="2400" b="1" dirty="0" err="1"/>
              <a:t>werden</a:t>
            </a:r>
            <a:r>
              <a:rPr lang="en-US" sz="2400" b="1" dirty="0"/>
              <a:t> </a:t>
            </a:r>
            <a:r>
              <a:rPr lang="en-US" sz="2400" b="1" dirty="0" err="1"/>
              <a:t>soll</a:t>
            </a:r>
            <a:r>
              <a:rPr lang="en-US" sz="2400" b="1" dirty="0"/>
              <a:t>.”</a:t>
            </a:r>
          </a:p>
          <a:p>
            <a:endParaRPr lang="en-US" sz="2400" b="1" dirty="0"/>
          </a:p>
          <a:p>
            <a:r>
              <a:rPr lang="en-US" sz="2400" b="1" dirty="0" err="1"/>
              <a:t>LuB</a:t>
            </a:r>
            <a:r>
              <a:rPr lang="en-US" sz="2400" b="1" dirty="0"/>
              <a:t> 124:40-42</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5" name="Foliennummernplatzhalter 4">
            <a:extLst>
              <a:ext uri="{FF2B5EF4-FFF2-40B4-BE49-F238E27FC236}">
                <a16:creationId xmlns:a16="http://schemas.microsoft.com/office/drawing/2014/main" id="{B1A7332E-9248-425E-96EC-BCEFF7A29043}"/>
              </a:ext>
            </a:extLst>
          </p:cNvPr>
          <p:cNvSpPr>
            <a:spLocks noGrp="1"/>
          </p:cNvSpPr>
          <p:nvPr>
            <p:ph type="sldNum" sz="quarter" idx="12"/>
          </p:nvPr>
        </p:nvSpPr>
        <p:spPr/>
        <p:txBody>
          <a:bodyPr/>
          <a:lstStyle/>
          <a:p>
            <a:fld id="{83A13D89-E24D-4AE8-9615-E91B20A18861}" type="slidenum">
              <a:rPr lang="de-DE" smtClean="0"/>
              <a:t>2</a:t>
            </a:fld>
            <a:endParaRPr lang="de-DE"/>
          </a:p>
        </p:txBody>
      </p:sp>
    </p:spTree>
    <p:extLst>
      <p:ext uri="{BB962C8B-B14F-4D97-AF65-F5344CB8AC3E}">
        <p14:creationId xmlns:p14="http://schemas.microsoft.com/office/powerpoint/2010/main" val="1769959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487175" y="552174"/>
            <a:ext cx="11217650" cy="5632311"/>
          </a:xfrm>
          <a:prstGeom prst="rect">
            <a:avLst/>
          </a:prstGeom>
          <a:noFill/>
        </p:spPr>
        <p:txBody>
          <a:bodyPr wrap="square" rtlCol="0">
            <a:spAutoFit/>
          </a:bodyPr>
          <a:lstStyle/>
          <a:p>
            <a:r>
              <a:rPr lang="en-US" sz="2400" b="1" dirty="0"/>
              <a:t>“But the best answer to any question that threatens faith is to work </a:t>
            </a:r>
          </a:p>
          <a:p>
            <a:r>
              <a:rPr lang="en-US" sz="2400" b="1" dirty="0"/>
              <a:t>to increase faith in the Lord Jesus Christ. … Conversion to the Lord </a:t>
            </a:r>
          </a:p>
          <a:p>
            <a:r>
              <a:rPr lang="en-US" sz="2400" b="1" dirty="0"/>
              <a:t>precedes conversion to the Church.</a:t>
            </a:r>
          </a:p>
          <a:p>
            <a:r>
              <a:rPr lang="en-US" sz="2400" b="1" dirty="0"/>
              <a:t>And conversion to the Lord comes through prayer and study and service, </a:t>
            </a:r>
          </a:p>
          <a:p>
            <a:r>
              <a:rPr lang="en-US" sz="2400" b="1" dirty="0"/>
              <a:t>furthered by loving patience on the part of spouse and other concerned family members.”</a:t>
            </a:r>
          </a:p>
          <a:p>
            <a:endParaRPr lang="en-US" sz="2400" b="1" dirty="0"/>
          </a:p>
          <a:p>
            <a:r>
              <a:rPr lang="en-US" sz="2400" b="1" dirty="0"/>
              <a:t>“Aber die </a:t>
            </a:r>
            <a:r>
              <a:rPr lang="en-US" sz="2400" b="1" dirty="0" err="1"/>
              <a:t>beste</a:t>
            </a:r>
            <a:r>
              <a:rPr lang="en-US" sz="2400" b="1" dirty="0"/>
              <a:t> </a:t>
            </a:r>
            <a:r>
              <a:rPr lang="en-US" sz="2400" b="1" dirty="0" err="1"/>
              <a:t>Antwort</a:t>
            </a:r>
            <a:r>
              <a:rPr lang="en-US" sz="2400" b="1" dirty="0"/>
              <a:t> auf </a:t>
            </a:r>
            <a:r>
              <a:rPr lang="en-US" sz="2400" b="1" dirty="0" err="1"/>
              <a:t>jede</a:t>
            </a:r>
            <a:r>
              <a:rPr lang="en-US" sz="2400" b="1" dirty="0"/>
              <a:t> </a:t>
            </a:r>
            <a:r>
              <a:rPr lang="en-US" sz="2400" b="1" dirty="0" err="1"/>
              <a:t>Frage</a:t>
            </a:r>
            <a:r>
              <a:rPr lang="en-US" sz="2400" b="1" dirty="0"/>
              <a:t>, die den </a:t>
            </a:r>
            <a:r>
              <a:rPr lang="en-US" sz="2400" b="1" dirty="0" err="1"/>
              <a:t>Glauben</a:t>
            </a:r>
            <a:r>
              <a:rPr lang="en-US" sz="2400" b="1" dirty="0"/>
              <a:t> </a:t>
            </a:r>
            <a:r>
              <a:rPr lang="en-US" sz="2400" b="1" dirty="0" err="1"/>
              <a:t>bedroht</a:t>
            </a:r>
            <a:r>
              <a:rPr lang="en-US" sz="2400" b="1" dirty="0"/>
              <a:t>, </a:t>
            </a:r>
            <a:r>
              <a:rPr lang="en-US" sz="2400" b="1" dirty="0" err="1"/>
              <a:t>ist</a:t>
            </a:r>
            <a:r>
              <a:rPr lang="en-US" sz="2400" b="1"/>
              <a:t> es daran</a:t>
            </a:r>
            <a:r>
              <a:rPr lang="en-US" sz="2400" b="1" dirty="0"/>
              <a:t> </a:t>
            </a:r>
            <a:r>
              <a:rPr lang="en-US" sz="2400" b="1" dirty="0" err="1"/>
              <a:t>zu</a:t>
            </a:r>
            <a:r>
              <a:rPr lang="en-US" sz="2400" b="1" dirty="0"/>
              <a:t> </a:t>
            </a:r>
            <a:r>
              <a:rPr lang="en-US" sz="2400" b="1" dirty="0" err="1"/>
              <a:t>arbeiten</a:t>
            </a:r>
            <a:r>
              <a:rPr lang="en-US" sz="2400" b="1" dirty="0"/>
              <a:t>, den </a:t>
            </a:r>
            <a:r>
              <a:rPr lang="en-US" sz="2400" b="1" dirty="0" err="1"/>
              <a:t>Glauben</a:t>
            </a:r>
            <a:r>
              <a:rPr lang="en-US" sz="2400" b="1" dirty="0"/>
              <a:t> an den </a:t>
            </a:r>
            <a:r>
              <a:rPr lang="en-US" sz="2400" b="1" dirty="0" err="1"/>
              <a:t>Herrn</a:t>
            </a:r>
            <a:r>
              <a:rPr lang="en-US" sz="2400" b="1" dirty="0"/>
              <a:t> Jesus Christus </a:t>
            </a:r>
            <a:r>
              <a:rPr lang="en-US" sz="2400" b="1" dirty="0" err="1"/>
              <a:t>zu</a:t>
            </a:r>
            <a:r>
              <a:rPr lang="en-US" sz="2400" b="1" dirty="0"/>
              <a:t> </a:t>
            </a:r>
            <a:r>
              <a:rPr lang="en-US" sz="2400" b="1" dirty="0" err="1"/>
              <a:t>vergrößern</a:t>
            </a:r>
            <a:r>
              <a:rPr lang="en-US" sz="2400" b="1" dirty="0"/>
              <a:t>. … Die </a:t>
            </a:r>
            <a:r>
              <a:rPr lang="en-US" sz="2400" b="1" dirty="0" err="1"/>
              <a:t>Bekehrung</a:t>
            </a:r>
            <a:r>
              <a:rPr lang="en-US" sz="2400" b="1" dirty="0"/>
              <a:t> </a:t>
            </a:r>
            <a:r>
              <a:rPr lang="en-US" sz="2400" b="1" dirty="0" err="1"/>
              <a:t>zum</a:t>
            </a:r>
            <a:r>
              <a:rPr lang="en-US" sz="2400" b="1" dirty="0"/>
              <a:t> </a:t>
            </a:r>
            <a:r>
              <a:rPr lang="en-US" sz="2400" b="1" dirty="0" err="1"/>
              <a:t>Herrn</a:t>
            </a:r>
            <a:r>
              <a:rPr lang="en-US" sz="2400" b="1" dirty="0"/>
              <a:t> </a:t>
            </a:r>
            <a:r>
              <a:rPr lang="en-US" sz="2400" b="1" dirty="0" err="1"/>
              <a:t>geht</a:t>
            </a:r>
            <a:r>
              <a:rPr lang="en-US" sz="2400" b="1" dirty="0"/>
              <a:t> der </a:t>
            </a:r>
            <a:r>
              <a:rPr lang="en-US" sz="2400" b="1" dirty="0" err="1"/>
              <a:t>Bekehrung</a:t>
            </a:r>
            <a:r>
              <a:rPr lang="en-US" sz="2400" b="1" dirty="0"/>
              <a:t> </a:t>
            </a:r>
            <a:r>
              <a:rPr lang="en-US" sz="2400" b="1" dirty="0" err="1"/>
              <a:t>zur</a:t>
            </a:r>
            <a:r>
              <a:rPr lang="en-US" sz="2400" b="1" dirty="0"/>
              <a:t> </a:t>
            </a:r>
            <a:r>
              <a:rPr lang="en-US" sz="2400" b="1" dirty="0" err="1"/>
              <a:t>Kirche</a:t>
            </a:r>
            <a:r>
              <a:rPr lang="en-US" sz="2400" b="1" dirty="0"/>
              <a:t> </a:t>
            </a:r>
            <a:r>
              <a:rPr lang="en-US" sz="2400" b="1" dirty="0" err="1"/>
              <a:t>voraus</a:t>
            </a:r>
            <a:r>
              <a:rPr lang="en-US" sz="2400" b="1" dirty="0"/>
              <a:t>.</a:t>
            </a:r>
          </a:p>
          <a:p>
            <a:r>
              <a:rPr lang="en-US" sz="2400" b="1" dirty="0" err="1"/>
              <a:t>Bekehrung</a:t>
            </a:r>
            <a:r>
              <a:rPr lang="en-US" sz="2400" b="1" dirty="0"/>
              <a:t> </a:t>
            </a:r>
            <a:r>
              <a:rPr lang="en-US" sz="2400" b="1" dirty="0" err="1"/>
              <a:t>zum</a:t>
            </a:r>
            <a:r>
              <a:rPr lang="en-US" sz="2400" b="1" dirty="0"/>
              <a:t> </a:t>
            </a:r>
            <a:r>
              <a:rPr lang="en-US" sz="2400" b="1" dirty="0" err="1"/>
              <a:t>Herrn</a:t>
            </a:r>
            <a:r>
              <a:rPr lang="en-US" sz="2400" b="1" dirty="0"/>
              <a:t> </a:t>
            </a:r>
            <a:r>
              <a:rPr lang="en-US" sz="2400" b="1" dirty="0" err="1"/>
              <a:t>kommt</a:t>
            </a:r>
            <a:r>
              <a:rPr lang="en-US" sz="2400" b="1" dirty="0"/>
              <a:t> </a:t>
            </a:r>
            <a:r>
              <a:rPr lang="en-US" sz="2400" b="1" dirty="0" err="1"/>
              <a:t>durch</a:t>
            </a:r>
            <a:r>
              <a:rPr lang="en-US" sz="2400" b="1" dirty="0"/>
              <a:t> </a:t>
            </a:r>
            <a:r>
              <a:rPr lang="en-US" sz="2400" b="1" dirty="0" err="1"/>
              <a:t>Gebet</a:t>
            </a:r>
            <a:r>
              <a:rPr lang="en-US" sz="2400" b="1" dirty="0"/>
              <a:t>, </a:t>
            </a:r>
            <a:r>
              <a:rPr lang="en-US" sz="2400" b="1" dirty="0" err="1"/>
              <a:t>Studium</a:t>
            </a:r>
            <a:r>
              <a:rPr lang="en-US" sz="2400" b="1" dirty="0"/>
              <a:t> und </a:t>
            </a:r>
            <a:r>
              <a:rPr lang="en-US" sz="2400" b="1" dirty="0" err="1"/>
              <a:t>Dienen</a:t>
            </a:r>
            <a:r>
              <a:rPr lang="en-US" sz="2400" b="1" dirty="0"/>
              <a:t>, </a:t>
            </a:r>
            <a:r>
              <a:rPr lang="en-US" sz="2400" b="1" dirty="0" err="1"/>
              <a:t>gefördert</a:t>
            </a:r>
            <a:r>
              <a:rPr lang="en-US" sz="2400" b="1" dirty="0"/>
              <a:t> </a:t>
            </a:r>
            <a:r>
              <a:rPr lang="en-US" sz="2400" b="1" dirty="0" err="1"/>
              <a:t>durch</a:t>
            </a:r>
            <a:r>
              <a:rPr lang="en-US" sz="2400" b="1" dirty="0"/>
              <a:t> </a:t>
            </a:r>
            <a:r>
              <a:rPr lang="en-US" sz="2400" b="1" dirty="0" err="1"/>
              <a:t>liebevolle</a:t>
            </a:r>
            <a:r>
              <a:rPr lang="en-US" sz="2400" b="1" dirty="0"/>
              <a:t> Geduld auf seiten von </a:t>
            </a:r>
            <a:r>
              <a:rPr lang="en-US" sz="2400" b="1" dirty="0" err="1"/>
              <a:t>Ehepartnern</a:t>
            </a:r>
            <a:r>
              <a:rPr lang="en-US" sz="2400" b="1" dirty="0"/>
              <a:t> und </a:t>
            </a:r>
            <a:r>
              <a:rPr lang="en-US" sz="2400" b="1" dirty="0" err="1"/>
              <a:t>anderen</a:t>
            </a:r>
            <a:r>
              <a:rPr lang="en-US" sz="2400" b="1" dirty="0"/>
              <a:t> </a:t>
            </a:r>
            <a:r>
              <a:rPr lang="en-US" sz="2400" b="1" dirty="0" err="1"/>
              <a:t>fürsorglichen</a:t>
            </a:r>
            <a:r>
              <a:rPr lang="en-US" sz="2400" b="1" dirty="0"/>
              <a:t> </a:t>
            </a:r>
            <a:r>
              <a:rPr lang="en-US" sz="2400" b="1" dirty="0" err="1"/>
              <a:t>Familienmitgliedern</a:t>
            </a:r>
            <a:r>
              <a:rPr lang="en-US" sz="2400" b="1" dirty="0"/>
              <a:t>.”</a:t>
            </a:r>
          </a:p>
          <a:p>
            <a:endParaRPr lang="en-US" sz="2400" b="1" dirty="0"/>
          </a:p>
          <a:p>
            <a:r>
              <a:rPr lang="en-US" sz="2400" b="1" dirty="0" err="1"/>
              <a:t>Präsident</a:t>
            </a:r>
            <a:r>
              <a:rPr lang="en-US" sz="2400" b="1" dirty="0"/>
              <a:t> Dallin H. Oaks, 2. </a:t>
            </a:r>
            <a:r>
              <a:rPr lang="en-US" sz="2400" b="1" dirty="0" err="1"/>
              <a:t>Februar</a:t>
            </a:r>
            <a:r>
              <a:rPr lang="en-US" sz="2400" b="1" dirty="0"/>
              <a:t> 2019, Devotional </a:t>
            </a:r>
            <a:r>
              <a:rPr lang="en-US" sz="2400" b="1" dirty="0" err="1"/>
              <a:t>für</a:t>
            </a:r>
            <a:r>
              <a:rPr lang="en-US" sz="2400" b="1" dirty="0"/>
              <a:t> </a:t>
            </a:r>
            <a:r>
              <a:rPr lang="en-US" sz="2400" b="1" dirty="0" err="1"/>
              <a:t>junge</a:t>
            </a:r>
            <a:r>
              <a:rPr lang="en-US" sz="2400" b="1" dirty="0"/>
              <a:t> </a:t>
            </a:r>
            <a:r>
              <a:rPr lang="en-US" sz="2400" b="1" dirty="0" err="1"/>
              <a:t>Ehepaare</a:t>
            </a:r>
            <a:r>
              <a:rPr lang="en-US" sz="2400" b="1" dirty="0"/>
              <a:t> in Chicago</a:t>
            </a:r>
            <a:endParaRPr lang="de-DE" sz="24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5" name="Foliennummernplatzhalter 4">
            <a:extLst>
              <a:ext uri="{FF2B5EF4-FFF2-40B4-BE49-F238E27FC236}">
                <a16:creationId xmlns:a16="http://schemas.microsoft.com/office/drawing/2014/main" id="{B1A7332E-9248-425E-96EC-BCEFF7A29043}"/>
              </a:ext>
            </a:extLst>
          </p:cNvPr>
          <p:cNvSpPr>
            <a:spLocks noGrp="1"/>
          </p:cNvSpPr>
          <p:nvPr>
            <p:ph type="sldNum" sz="quarter" idx="12"/>
          </p:nvPr>
        </p:nvSpPr>
        <p:spPr/>
        <p:txBody>
          <a:bodyPr/>
          <a:lstStyle/>
          <a:p>
            <a:fld id="{83A13D89-E24D-4AE8-9615-E91B20A18861}" type="slidenum">
              <a:rPr lang="de-DE" smtClean="0"/>
              <a:t>3</a:t>
            </a:fld>
            <a:endParaRPr lang="de-DE"/>
          </a:p>
        </p:txBody>
      </p:sp>
    </p:spTree>
    <p:extLst>
      <p:ext uri="{BB962C8B-B14F-4D97-AF65-F5344CB8AC3E}">
        <p14:creationId xmlns:p14="http://schemas.microsoft.com/office/powerpoint/2010/main" val="3538310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421861" y="333109"/>
            <a:ext cx="11037168" cy="6432530"/>
          </a:xfrm>
          <a:prstGeom prst="rect">
            <a:avLst/>
          </a:prstGeom>
          <a:noFill/>
        </p:spPr>
        <p:txBody>
          <a:bodyPr wrap="square" rtlCol="0">
            <a:spAutoFit/>
          </a:bodyPr>
          <a:lstStyle/>
          <a:p>
            <a:r>
              <a:rPr lang="de-DE" sz="2400" b="1" dirty="0" err="1"/>
              <a:t>Nauvoo</a:t>
            </a:r>
            <a:r>
              <a:rPr lang="de-DE" sz="2400" b="1" dirty="0"/>
              <a:t> – 1841/1842 und die Rolle von John C. Bennett</a:t>
            </a:r>
          </a:p>
          <a:p>
            <a:endParaRPr lang="de-DE" sz="2400" dirty="0"/>
          </a:p>
          <a:p>
            <a:pPr marL="285750" indent="-285750">
              <a:buFont typeface="Arial" panose="020B0604020202020204" pitchFamily="34" charset="0"/>
              <a:buChar char="•"/>
            </a:pPr>
            <a:r>
              <a:rPr lang="de-DE" sz="2000" dirty="0"/>
              <a:t>Initiierte die Bildung einer Freimaurer Loge in </a:t>
            </a:r>
            <a:r>
              <a:rPr lang="de-DE" sz="2000" dirty="0" err="1"/>
              <a:t>Nauvoo</a:t>
            </a:r>
            <a:r>
              <a:rPr lang="de-DE" sz="2000" dirty="0"/>
              <a:t> (etwa 30 Freimaurer in</a:t>
            </a:r>
            <a:br>
              <a:rPr lang="de-DE" sz="2000" dirty="0"/>
            </a:br>
            <a:r>
              <a:rPr lang="de-DE" sz="2000" dirty="0" err="1"/>
              <a:t>Nauvoo</a:t>
            </a:r>
            <a:r>
              <a:rPr lang="de-DE" sz="2000" dirty="0"/>
              <a:t> Ende 1841) </a:t>
            </a:r>
          </a:p>
          <a:p>
            <a:pPr marL="285750" indent="-285750">
              <a:buFont typeface="Arial" panose="020B0604020202020204" pitchFamily="34" charset="0"/>
              <a:buChar char="•"/>
            </a:pPr>
            <a:r>
              <a:rPr lang="de-DE" sz="2000" dirty="0"/>
              <a:t>War maßgeblich an der Erarbeitung der </a:t>
            </a:r>
            <a:r>
              <a:rPr lang="de-DE" sz="2000" dirty="0" err="1"/>
              <a:t>Nauvoo</a:t>
            </a:r>
            <a:r>
              <a:rPr lang="de-DE" sz="2000" dirty="0"/>
              <a:t> Charta beteiligt</a:t>
            </a:r>
          </a:p>
          <a:p>
            <a:pPr marL="285750" indent="-285750">
              <a:buFont typeface="Arial" panose="020B0604020202020204" pitchFamily="34" charset="0"/>
              <a:buChar char="•"/>
            </a:pPr>
            <a:r>
              <a:rPr lang="de-DE" sz="2000" dirty="0"/>
              <a:t>Assistierender Präsident der Kirche vom 8. April 1841 – 11. Mai 1842</a:t>
            </a:r>
          </a:p>
          <a:p>
            <a:pPr marL="285750" indent="-285750">
              <a:buFont typeface="Arial" panose="020B0604020202020204" pitchFamily="34" charset="0"/>
              <a:buChar char="•"/>
            </a:pPr>
            <a:r>
              <a:rPr lang="de-DE" sz="2000" dirty="0"/>
              <a:t>Bürgermeister von </a:t>
            </a:r>
            <a:r>
              <a:rPr lang="de-DE" sz="2000" dirty="0" err="1"/>
              <a:t>Nauvoo</a:t>
            </a:r>
            <a:r>
              <a:rPr lang="de-DE" sz="2000" dirty="0"/>
              <a:t> vom 1. Februar 1841 – 17. Mai 1842</a:t>
            </a:r>
          </a:p>
          <a:p>
            <a:pPr marL="285750" indent="-285750">
              <a:buFont typeface="Arial" panose="020B0604020202020204" pitchFamily="34" charset="0"/>
              <a:buChar char="•"/>
            </a:pPr>
            <a:r>
              <a:rPr lang="de-DE" sz="2000" dirty="0"/>
              <a:t>General der </a:t>
            </a:r>
            <a:r>
              <a:rPr lang="de-DE" sz="2000" dirty="0" err="1"/>
              <a:t>Nauvoo</a:t>
            </a:r>
            <a:r>
              <a:rPr lang="de-DE" sz="2000" dirty="0"/>
              <a:t> Legion</a:t>
            </a:r>
          </a:p>
          <a:p>
            <a:pPr marL="285750" indent="-285750">
              <a:buFont typeface="Arial" panose="020B0604020202020204" pitchFamily="34" charset="0"/>
              <a:buChar char="•"/>
            </a:pPr>
            <a:r>
              <a:rPr lang="de-DE" sz="2000" dirty="0"/>
              <a:t>Kanzler der Universität in </a:t>
            </a:r>
            <a:r>
              <a:rPr lang="de-DE" sz="2000" dirty="0" err="1"/>
              <a:t>Nauvoo</a:t>
            </a:r>
            <a:endParaRPr lang="de-DE" sz="2000" dirty="0"/>
          </a:p>
          <a:p>
            <a:pPr marL="285750" indent="-285750">
              <a:buFont typeface="Arial" panose="020B0604020202020204" pitchFamily="34" charset="0"/>
              <a:buChar char="•"/>
            </a:pPr>
            <a:endParaRPr lang="de-DE" sz="2000" dirty="0"/>
          </a:p>
          <a:p>
            <a:pPr marL="285750" indent="-285750">
              <a:buFont typeface="Arial" panose="020B0604020202020204" pitchFamily="34" charset="0"/>
              <a:buChar char="•"/>
            </a:pPr>
            <a:r>
              <a:rPr lang="de-DE" sz="2000" dirty="0"/>
              <a:t>Wurde am 11. Mai 1842 aus der Kirche exkommuniziert (Ehebruch)</a:t>
            </a:r>
          </a:p>
          <a:p>
            <a:pPr marL="285750" indent="-285750">
              <a:buFont typeface="Arial" panose="020B0604020202020204" pitchFamily="34" charset="0"/>
              <a:buChar char="•"/>
            </a:pPr>
            <a:r>
              <a:rPr lang="de-DE" sz="2000" dirty="0"/>
              <a:t>Wurde einer der prominentesten Feinde von Joseph Smith und der Kirche</a:t>
            </a:r>
          </a:p>
          <a:p>
            <a:pPr marL="285750" indent="-285750">
              <a:buFont typeface="Arial" panose="020B0604020202020204" pitchFamily="34" charset="0"/>
              <a:buChar char="•"/>
            </a:pPr>
            <a:r>
              <a:rPr lang="de-DE" sz="2000" dirty="0"/>
              <a:t>Veröffentlichte später in 1842 das Buch „</a:t>
            </a:r>
            <a:r>
              <a:rPr lang="en-US" sz="2000" i="1" dirty="0"/>
              <a:t>History of the Saints: Or, An Exposé </a:t>
            </a:r>
            <a:br>
              <a:rPr lang="en-US" sz="2000" i="1" dirty="0"/>
            </a:br>
            <a:r>
              <a:rPr lang="en-US" sz="2000" i="1" dirty="0"/>
              <a:t>of Joe Smith and Mormonism</a:t>
            </a:r>
            <a:r>
              <a:rPr lang="en-US" sz="2000" i="1"/>
              <a:t>”, </a:t>
            </a:r>
            <a:r>
              <a:rPr lang="en-US" sz="2000"/>
              <a:t>das </a:t>
            </a:r>
            <a:r>
              <a:rPr lang="en-US" sz="2000" dirty="0"/>
              <a:t>bis </a:t>
            </a:r>
            <a:r>
              <a:rPr lang="en-US" sz="2000" dirty="0" err="1"/>
              <a:t>heute</a:t>
            </a:r>
            <a:r>
              <a:rPr lang="en-US" sz="2000" dirty="0"/>
              <a:t> </a:t>
            </a:r>
            <a:r>
              <a:rPr lang="en-US" sz="2000" dirty="0" err="1"/>
              <a:t>eine</a:t>
            </a:r>
            <a:r>
              <a:rPr lang="en-US" sz="2000" dirty="0"/>
              <a:t> </a:t>
            </a:r>
            <a:r>
              <a:rPr lang="en-US" sz="2000" dirty="0" err="1"/>
              <a:t>wichtige</a:t>
            </a:r>
            <a:r>
              <a:rPr lang="en-US" sz="2000" dirty="0"/>
              <a:t> </a:t>
            </a:r>
            <a:r>
              <a:rPr lang="en-US" sz="2000" dirty="0" err="1"/>
              <a:t>Grundlage</a:t>
            </a:r>
            <a:r>
              <a:rPr lang="en-US" sz="2000" dirty="0"/>
              <a:t> </a:t>
            </a:r>
            <a:r>
              <a:rPr lang="en-US" sz="2000" dirty="0" err="1"/>
              <a:t>für</a:t>
            </a:r>
            <a:r>
              <a:rPr lang="en-US" sz="2000" dirty="0"/>
              <a:t> Anti-</a:t>
            </a:r>
            <a:br>
              <a:rPr lang="en-US" sz="2000" dirty="0"/>
            </a:br>
            <a:r>
              <a:rPr lang="en-US" sz="2000" dirty="0" err="1"/>
              <a:t>Mormonen</a:t>
            </a:r>
            <a:r>
              <a:rPr lang="en-US" sz="2000" dirty="0"/>
              <a:t> </a:t>
            </a:r>
            <a:r>
              <a:rPr lang="en-US" sz="2000" dirty="0" err="1"/>
              <a:t>Literatur</a:t>
            </a:r>
            <a:r>
              <a:rPr lang="en-US" sz="2000" dirty="0"/>
              <a:t> und Argumentation </a:t>
            </a:r>
            <a:r>
              <a:rPr lang="en-US" sz="2000" dirty="0" err="1"/>
              <a:t>ist</a:t>
            </a:r>
            <a:r>
              <a:rPr lang="en-US" sz="2000" dirty="0"/>
              <a:t>.</a:t>
            </a:r>
          </a:p>
          <a:p>
            <a:pPr marL="285750" indent="-285750">
              <a:buFont typeface="Arial" panose="020B0604020202020204" pitchFamily="34" charset="0"/>
              <a:buChar char="•"/>
            </a:pPr>
            <a:endParaRPr lang="en-US" sz="2000" dirty="0"/>
          </a:p>
          <a:p>
            <a:r>
              <a:rPr lang="en-US" sz="2000" dirty="0">
                <a:solidFill>
                  <a:srgbClr val="FF0000"/>
                </a:solidFill>
              </a:rPr>
              <a:t>Der Fall John C. Bennett </a:t>
            </a:r>
            <a:r>
              <a:rPr lang="en-US" sz="2000" dirty="0" err="1">
                <a:solidFill>
                  <a:srgbClr val="FF0000"/>
                </a:solidFill>
              </a:rPr>
              <a:t>ist</a:t>
            </a:r>
            <a:r>
              <a:rPr lang="en-US" sz="2000" dirty="0">
                <a:solidFill>
                  <a:srgbClr val="FF0000"/>
                </a:solidFill>
              </a:rPr>
              <a:t> </a:t>
            </a:r>
            <a:r>
              <a:rPr lang="en-US" sz="2000" dirty="0" err="1">
                <a:solidFill>
                  <a:srgbClr val="FF0000"/>
                </a:solidFill>
              </a:rPr>
              <a:t>Beleg</a:t>
            </a:r>
            <a:r>
              <a:rPr lang="en-US" sz="2000" dirty="0">
                <a:solidFill>
                  <a:srgbClr val="FF0000"/>
                </a:solidFill>
              </a:rPr>
              <a:t> </a:t>
            </a:r>
            <a:r>
              <a:rPr lang="en-US" sz="2000" dirty="0" err="1">
                <a:solidFill>
                  <a:srgbClr val="FF0000"/>
                </a:solidFill>
              </a:rPr>
              <a:t>für</a:t>
            </a:r>
            <a:r>
              <a:rPr lang="en-US" sz="2000" dirty="0">
                <a:solidFill>
                  <a:srgbClr val="FF0000"/>
                </a:solidFill>
              </a:rPr>
              <a:t> das </a:t>
            </a:r>
            <a:r>
              <a:rPr lang="en-US" sz="2000" dirty="0" err="1">
                <a:solidFill>
                  <a:srgbClr val="FF0000"/>
                </a:solidFill>
              </a:rPr>
              <a:t>Zitat</a:t>
            </a:r>
            <a:r>
              <a:rPr lang="en-US" sz="2000" dirty="0">
                <a:solidFill>
                  <a:srgbClr val="FF0000"/>
                </a:solidFill>
              </a:rPr>
              <a:t> von Elder Oaks auf der </a:t>
            </a:r>
            <a:r>
              <a:rPr lang="en-US" sz="2000" dirty="0" err="1">
                <a:solidFill>
                  <a:srgbClr val="FF0000"/>
                </a:solidFill>
              </a:rPr>
              <a:t>vorherigen</a:t>
            </a:r>
            <a:r>
              <a:rPr lang="en-US" sz="2000" dirty="0">
                <a:solidFill>
                  <a:srgbClr val="FF0000"/>
                </a:solidFill>
              </a:rPr>
              <a:t> </a:t>
            </a:r>
            <a:r>
              <a:rPr lang="en-US" sz="2000" dirty="0" err="1">
                <a:solidFill>
                  <a:srgbClr val="FF0000"/>
                </a:solidFill>
              </a:rPr>
              <a:t>Folie</a:t>
            </a:r>
            <a:r>
              <a:rPr lang="en-US" sz="2000" dirty="0">
                <a:solidFill>
                  <a:srgbClr val="FF0000"/>
                </a:solidFill>
              </a:rPr>
              <a:t>.</a:t>
            </a:r>
            <a:endParaRPr lang="de-DE" sz="2000" dirty="0">
              <a:solidFill>
                <a:srgbClr val="FF0000"/>
              </a:solidFill>
            </a:endParaRPr>
          </a:p>
          <a:p>
            <a:endParaRPr lang="de-DE" sz="1600" dirty="0">
              <a:hlinkClick r:id="rId2"/>
            </a:endParaRPr>
          </a:p>
          <a:p>
            <a:r>
              <a:rPr lang="de-DE" sz="1600" dirty="0">
                <a:hlinkClick r:id="rId2"/>
              </a:rPr>
              <a:t>https://www.fairmormon.org/answers/Polygamy_book/John_C._Bennett/Rise_and_Fall_of_Bennett</a:t>
            </a:r>
            <a:endParaRPr lang="de-DE" sz="1600" dirty="0"/>
          </a:p>
          <a:p>
            <a:r>
              <a:rPr lang="de-DE" sz="1600" dirty="0">
                <a:hlinkClick r:id="rId3"/>
              </a:rPr>
              <a:t>https://en.wikipedia.org/wiki/John_C._Bennett</a:t>
            </a:r>
            <a:endParaRPr lang="de-DE" sz="16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pic>
        <p:nvPicPr>
          <p:cNvPr id="1028" name="Picture 4" descr="John C. Bennett engraving.jpg">
            <a:extLst>
              <a:ext uri="{FF2B5EF4-FFF2-40B4-BE49-F238E27FC236}">
                <a16:creationId xmlns:a16="http://schemas.microsoft.com/office/drawing/2014/main" id="{DBD4C669-D15F-47FE-998E-F6365FC1FD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11403" y="3549374"/>
            <a:ext cx="1858736" cy="2553630"/>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5C11E540-0825-495F-B872-FD254B296F45}"/>
              </a:ext>
            </a:extLst>
          </p:cNvPr>
          <p:cNvSpPr>
            <a:spLocks noGrp="1"/>
          </p:cNvSpPr>
          <p:nvPr>
            <p:ph type="sldNum" sz="quarter" idx="12"/>
          </p:nvPr>
        </p:nvSpPr>
        <p:spPr/>
        <p:txBody>
          <a:bodyPr/>
          <a:lstStyle/>
          <a:p>
            <a:fld id="{83A13D89-E24D-4AE8-9615-E91B20A18861}" type="slidenum">
              <a:rPr lang="de-DE" smtClean="0"/>
              <a:t>4</a:t>
            </a:fld>
            <a:endParaRPr lang="de-DE"/>
          </a:p>
        </p:txBody>
      </p:sp>
    </p:spTree>
    <p:extLst>
      <p:ext uri="{BB962C8B-B14F-4D97-AF65-F5344CB8AC3E}">
        <p14:creationId xmlns:p14="http://schemas.microsoft.com/office/powerpoint/2010/main" val="2925603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487175" y="835202"/>
            <a:ext cx="11595968" cy="5539978"/>
          </a:xfrm>
          <a:prstGeom prst="rect">
            <a:avLst/>
          </a:prstGeom>
          <a:noFill/>
        </p:spPr>
        <p:txBody>
          <a:bodyPr wrap="square" rtlCol="0">
            <a:spAutoFit/>
          </a:bodyPr>
          <a:lstStyle/>
          <a:p>
            <a:r>
              <a:rPr lang="en-US" sz="2400" b="1" dirty="0"/>
              <a:t>“Das </a:t>
            </a:r>
            <a:r>
              <a:rPr lang="en-US" sz="2400" b="1" dirty="0" err="1"/>
              <a:t>Geheimnis</a:t>
            </a:r>
            <a:r>
              <a:rPr lang="en-US" sz="2400" b="1" dirty="0"/>
              <a:t> der </a:t>
            </a:r>
            <a:r>
              <a:rPr lang="en-US" sz="2400" b="1" dirty="0" err="1"/>
              <a:t>Freimaurerei</a:t>
            </a:r>
            <a:r>
              <a:rPr lang="en-US" sz="2400" b="1" dirty="0"/>
              <a:t> </a:t>
            </a:r>
            <a:r>
              <a:rPr lang="en-US" sz="2400" b="1" dirty="0" err="1"/>
              <a:t>besteht</a:t>
            </a:r>
            <a:r>
              <a:rPr lang="en-US" sz="2400" b="1" dirty="0"/>
              <a:t> </a:t>
            </a:r>
            <a:r>
              <a:rPr lang="en-US" sz="2400" b="1" dirty="0" err="1"/>
              <a:t>darin</a:t>
            </a:r>
            <a:r>
              <a:rPr lang="en-US" sz="2400" b="1" dirty="0"/>
              <a:t>, </a:t>
            </a:r>
            <a:r>
              <a:rPr lang="en-US" sz="2400" b="1" dirty="0" err="1"/>
              <a:t>dass</a:t>
            </a:r>
            <a:r>
              <a:rPr lang="en-US" sz="2400" b="1" dirty="0"/>
              <a:t> </a:t>
            </a:r>
            <a:r>
              <a:rPr lang="en-US" sz="2400" b="1" dirty="0" err="1"/>
              <a:t>sie</a:t>
            </a:r>
            <a:r>
              <a:rPr lang="en-US" sz="2400" b="1" dirty="0"/>
              <a:t> </a:t>
            </a:r>
            <a:r>
              <a:rPr lang="en-US" sz="2400" b="1" dirty="0" err="1"/>
              <a:t>ein</a:t>
            </a:r>
            <a:r>
              <a:rPr lang="en-US" sz="2400" b="1" dirty="0"/>
              <a:t> </a:t>
            </a:r>
            <a:r>
              <a:rPr lang="en-US" sz="2400" b="1" dirty="0" err="1"/>
              <a:t>Geheimnis</a:t>
            </a:r>
            <a:endParaRPr lang="en-US" sz="2400" b="1" dirty="0"/>
          </a:p>
          <a:p>
            <a:r>
              <a:rPr lang="en-US" sz="2400" b="1" dirty="0" err="1"/>
              <a:t>bewahren</a:t>
            </a:r>
            <a:r>
              <a:rPr lang="en-US" sz="2400" b="1" dirty="0"/>
              <a:t> </a:t>
            </a:r>
            <a:r>
              <a:rPr lang="en-US" sz="2400" b="1" dirty="0" err="1"/>
              <a:t>kann</a:t>
            </a:r>
            <a:r>
              <a:rPr lang="en-US" sz="2400" b="1" dirty="0"/>
              <a:t>.”    Joseph Smith, 1844</a:t>
            </a:r>
          </a:p>
          <a:p>
            <a:endParaRPr lang="en-US" sz="2400" b="1" dirty="0"/>
          </a:p>
          <a:p>
            <a:endParaRPr lang="de-DE" altLang="de-DE" sz="2400" b="1" dirty="0"/>
          </a:p>
          <a:p>
            <a:endParaRPr lang="de-DE" altLang="de-DE" sz="2400" b="1" dirty="0"/>
          </a:p>
          <a:p>
            <a:r>
              <a:rPr lang="de-DE" altLang="de-DE" sz="2400" b="1" dirty="0"/>
              <a:t>„Mormonen gehörten den </a:t>
            </a:r>
            <a:r>
              <a:rPr lang="de-DE" altLang="de-DE" sz="2400" b="1" i="1" dirty="0"/>
              <a:t>Freimaurerlogen</a:t>
            </a:r>
            <a:r>
              <a:rPr lang="de-DE" altLang="de-DE" sz="2400" b="1" dirty="0"/>
              <a:t> an, </a:t>
            </a:r>
          </a:p>
          <a:p>
            <a:r>
              <a:rPr lang="de-DE" altLang="de-DE" sz="2400" b="1" dirty="0"/>
              <a:t>die man 1841 und 1842 gegründet hatte, wodurch </a:t>
            </a:r>
          </a:p>
          <a:p>
            <a:r>
              <a:rPr lang="de-DE" altLang="de-DE" sz="2400" b="1" dirty="0"/>
              <a:t>sie Treue zur Gemeinschaft der Kirche und </a:t>
            </a:r>
          </a:p>
          <a:p>
            <a:r>
              <a:rPr lang="de-DE" altLang="de-DE" sz="2400" b="1" dirty="0"/>
              <a:t>brüderliche Bande mit anderen zu verbinden hofften.</a:t>
            </a:r>
          </a:p>
          <a:p>
            <a:r>
              <a:rPr lang="de-DE" altLang="de-DE" sz="2400" b="1" dirty="0"/>
              <a:t>Diese Erwartungen erfüllten sich nicht, denn das </a:t>
            </a:r>
          </a:p>
          <a:p>
            <a:r>
              <a:rPr lang="de-DE" altLang="de-DE" sz="2400" b="1" dirty="0"/>
              <a:t>schnelle Wachstum der Logen führte zu Meinungs- </a:t>
            </a:r>
          </a:p>
          <a:p>
            <a:r>
              <a:rPr lang="de-DE" altLang="de-DE" sz="2400" b="1" dirty="0" err="1"/>
              <a:t>verschiedenheiten</a:t>
            </a:r>
            <a:r>
              <a:rPr lang="de-DE" altLang="de-DE" sz="2400" b="1" dirty="0"/>
              <a:t>, die das Verhältnis zu anderen </a:t>
            </a:r>
          </a:p>
          <a:p>
            <a:r>
              <a:rPr lang="de-DE" altLang="de-DE" sz="2400" b="1" dirty="0"/>
              <a:t>Freimaurern beeinträchtigten…“    Glen M. Leonard</a:t>
            </a:r>
          </a:p>
          <a:p>
            <a:endParaRPr lang="de-DE" altLang="de-DE" sz="2400" b="1" dirty="0"/>
          </a:p>
          <a:p>
            <a:pPr algn="r"/>
            <a:r>
              <a:rPr lang="de-DE" dirty="0">
                <a:hlinkClick r:id="rId2"/>
              </a:rPr>
              <a:t>http://mormonhistoricsites.org/cultural-masonic-hall/</a:t>
            </a:r>
            <a:endParaRPr lang="de-DE"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pic>
        <p:nvPicPr>
          <p:cNvPr id="2050" name="Picture 2" descr="Bildergebnis fÃ¼r free masons in Nauvoo">
            <a:extLst>
              <a:ext uri="{FF2B5EF4-FFF2-40B4-BE49-F238E27FC236}">
                <a16:creationId xmlns:a16="http://schemas.microsoft.com/office/drawing/2014/main" id="{59E57C00-A0A9-4DA5-9747-7F0505316D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2286" y="2528308"/>
            <a:ext cx="4492172" cy="3146778"/>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790F5330-9E10-45AD-BCDA-D7F39A228599}"/>
              </a:ext>
            </a:extLst>
          </p:cNvPr>
          <p:cNvSpPr>
            <a:spLocks noGrp="1"/>
          </p:cNvSpPr>
          <p:nvPr>
            <p:ph type="sldNum" sz="quarter" idx="12"/>
          </p:nvPr>
        </p:nvSpPr>
        <p:spPr/>
        <p:txBody>
          <a:bodyPr/>
          <a:lstStyle/>
          <a:p>
            <a:fld id="{83A13D89-E24D-4AE8-9615-E91B20A18861}" type="slidenum">
              <a:rPr lang="de-DE" smtClean="0"/>
              <a:t>5</a:t>
            </a:fld>
            <a:endParaRPr lang="de-DE"/>
          </a:p>
        </p:txBody>
      </p:sp>
    </p:spTree>
    <p:extLst>
      <p:ext uri="{BB962C8B-B14F-4D97-AF65-F5344CB8AC3E}">
        <p14:creationId xmlns:p14="http://schemas.microsoft.com/office/powerpoint/2010/main" val="238340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46000">
              <a:schemeClr val="accent5">
                <a:lumMod val="20000"/>
                <a:lumOff val="80000"/>
              </a:schemeClr>
            </a:gs>
            <a:gs pos="100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49289" y="361286"/>
            <a:ext cx="11217650" cy="6186309"/>
          </a:xfrm>
          <a:prstGeom prst="rect">
            <a:avLst/>
          </a:prstGeom>
          <a:noFill/>
        </p:spPr>
        <p:txBody>
          <a:bodyPr wrap="square" rtlCol="0">
            <a:spAutoFit/>
          </a:bodyPr>
          <a:lstStyle/>
          <a:p>
            <a:r>
              <a:rPr lang="de-DE" sz="2400" dirty="0"/>
              <a:t>Was ist Freimauerei ? (1)</a:t>
            </a:r>
          </a:p>
          <a:p>
            <a:pPr>
              <a:spcBef>
                <a:spcPct val="50000"/>
              </a:spcBef>
            </a:pPr>
            <a:r>
              <a:rPr lang="de-DE" altLang="de-DE" sz="2400" b="1" dirty="0"/>
              <a:t>„A Mason </a:t>
            </a:r>
            <a:r>
              <a:rPr lang="de-DE" altLang="de-DE" sz="2400" b="1" dirty="0" err="1"/>
              <a:t>is</a:t>
            </a:r>
            <a:r>
              <a:rPr lang="de-DE" altLang="de-DE" sz="2400" b="1" dirty="0"/>
              <a:t> </a:t>
            </a:r>
            <a:r>
              <a:rPr lang="de-DE" altLang="de-DE" sz="2400" b="1" dirty="0" err="1"/>
              <a:t>oblig‘d</a:t>
            </a:r>
            <a:r>
              <a:rPr lang="de-DE" altLang="de-DE" sz="2400" b="1" dirty="0"/>
              <a:t>…to </a:t>
            </a:r>
            <a:r>
              <a:rPr lang="de-DE" altLang="de-DE" sz="2400" b="1" dirty="0" err="1"/>
              <a:t>obey</a:t>
            </a:r>
            <a:r>
              <a:rPr lang="de-DE" altLang="de-DE" sz="2400" b="1" dirty="0"/>
              <a:t> </a:t>
            </a:r>
            <a:r>
              <a:rPr lang="de-DE" altLang="de-DE" sz="2400" b="1" dirty="0" err="1"/>
              <a:t>the</a:t>
            </a:r>
            <a:r>
              <a:rPr lang="de-DE" altLang="de-DE" sz="2400" b="1" dirty="0"/>
              <a:t> </a:t>
            </a:r>
            <a:r>
              <a:rPr lang="de-DE" altLang="de-DE" sz="2400" b="1" dirty="0" err="1"/>
              <a:t>moral</a:t>
            </a:r>
            <a:r>
              <a:rPr lang="de-DE" altLang="de-DE" sz="2400" b="1" dirty="0"/>
              <a:t> Law; and </a:t>
            </a:r>
            <a:r>
              <a:rPr lang="de-DE" altLang="de-DE" sz="2400" b="1" dirty="0" err="1"/>
              <a:t>if</a:t>
            </a:r>
            <a:r>
              <a:rPr lang="de-DE" altLang="de-DE" sz="2400" b="1" dirty="0"/>
              <a:t> he </a:t>
            </a:r>
            <a:r>
              <a:rPr lang="de-DE" altLang="de-DE" sz="2400" b="1" dirty="0" err="1"/>
              <a:t>rightly</a:t>
            </a:r>
            <a:r>
              <a:rPr lang="de-DE" altLang="de-DE" sz="2400" b="1" dirty="0"/>
              <a:t> </a:t>
            </a:r>
            <a:r>
              <a:rPr lang="de-DE" altLang="de-DE" sz="2400" b="1" dirty="0" err="1"/>
              <a:t>understands</a:t>
            </a:r>
            <a:r>
              <a:rPr lang="de-DE" altLang="de-DE" sz="2400" b="1" dirty="0"/>
              <a:t> </a:t>
            </a:r>
            <a:br>
              <a:rPr lang="de-DE" altLang="de-DE" sz="2400" b="1" dirty="0"/>
            </a:br>
            <a:r>
              <a:rPr lang="de-DE" altLang="de-DE" sz="2400" b="1" dirty="0" err="1"/>
              <a:t>the</a:t>
            </a:r>
            <a:r>
              <a:rPr lang="de-DE" altLang="de-DE" sz="2400" b="1" dirty="0"/>
              <a:t> Art, he will </a:t>
            </a:r>
            <a:r>
              <a:rPr lang="de-DE" altLang="de-DE" sz="2400" b="1" dirty="0" err="1"/>
              <a:t>never</a:t>
            </a:r>
            <a:r>
              <a:rPr lang="de-DE" altLang="de-DE" sz="2400" b="1" dirty="0"/>
              <a:t> </a:t>
            </a:r>
            <a:r>
              <a:rPr lang="de-DE" altLang="de-DE" sz="2400" b="1" dirty="0" err="1"/>
              <a:t>be</a:t>
            </a:r>
            <a:r>
              <a:rPr lang="de-DE" altLang="de-DE" sz="2400" b="1" dirty="0"/>
              <a:t> a stupid Atheist, </a:t>
            </a:r>
            <a:r>
              <a:rPr lang="de-DE" altLang="de-DE" sz="2400" b="1" dirty="0" err="1"/>
              <a:t>nor</a:t>
            </a:r>
            <a:r>
              <a:rPr lang="de-DE" altLang="de-DE" sz="2400" b="1" dirty="0"/>
              <a:t> an </a:t>
            </a:r>
            <a:r>
              <a:rPr lang="de-DE" altLang="de-DE" sz="2400" b="1" dirty="0" err="1"/>
              <a:t>irreligious</a:t>
            </a:r>
            <a:r>
              <a:rPr lang="de-DE" altLang="de-DE" sz="2400" b="1" dirty="0"/>
              <a:t> </a:t>
            </a:r>
            <a:r>
              <a:rPr lang="de-DE" altLang="de-DE" sz="2400" b="1" dirty="0" err="1"/>
              <a:t>Libertine</a:t>
            </a:r>
            <a:r>
              <a:rPr lang="de-DE" altLang="de-DE" sz="2400" b="1" dirty="0"/>
              <a:t>…“</a:t>
            </a:r>
            <a:br>
              <a:rPr lang="de-DE" altLang="de-DE" sz="2400" b="1" dirty="0"/>
            </a:br>
            <a:r>
              <a:rPr lang="de-DE" altLang="de-DE" sz="2400" b="1" dirty="0"/>
              <a:t>(The </a:t>
            </a:r>
            <a:r>
              <a:rPr lang="de-DE" altLang="de-DE" sz="2400" b="1" dirty="0" err="1"/>
              <a:t>Charges</a:t>
            </a:r>
            <a:r>
              <a:rPr lang="de-DE" altLang="de-DE" sz="2400" b="1" dirty="0"/>
              <a:t> of a Free-Mason, The </a:t>
            </a:r>
            <a:r>
              <a:rPr lang="de-DE" altLang="de-DE" sz="2400" b="1" dirty="0" err="1"/>
              <a:t>Constitutions</a:t>
            </a:r>
            <a:r>
              <a:rPr lang="de-DE" altLang="de-DE" sz="2400" b="1" dirty="0"/>
              <a:t> of </a:t>
            </a:r>
            <a:r>
              <a:rPr lang="de-DE" altLang="de-DE" sz="2400" b="1" dirty="0" err="1"/>
              <a:t>the</a:t>
            </a:r>
            <a:r>
              <a:rPr lang="de-DE" altLang="de-DE" sz="2400" b="1" dirty="0"/>
              <a:t> Free-Masons, 1723)</a:t>
            </a:r>
            <a:endParaRPr lang="de-DE" altLang="de-DE" sz="2400" b="1" dirty="0">
              <a:solidFill>
                <a:srgbClr val="800080"/>
              </a:solidFill>
            </a:endParaRPr>
          </a:p>
          <a:p>
            <a:pPr>
              <a:spcBef>
                <a:spcPct val="50000"/>
              </a:spcBef>
            </a:pPr>
            <a:endParaRPr lang="de-DE" altLang="de-DE" sz="2400" b="1" dirty="0">
              <a:solidFill>
                <a:srgbClr val="800080"/>
              </a:solidFill>
            </a:endParaRPr>
          </a:p>
          <a:p>
            <a:pPr>
              <a:spcBef>
                <a:spcPct val="50000"/>
              </a:spcBef>
            </a:pPr>
            <a:r>
              <a:rPr lang="de-DE" altLang="de-DE" sz="2400" b="1" dirty="0">
                <a:solidFill>
                  <a:srgbClr val="800080"/>
                </a:solidFill>
              </a:rPr>
              <a:t>Leitgedanken zur Freimaurerei</a:t>
            </a:r>
            <a:br>
              <a:rPr lang="de-DE" altLang="de-DE" sz="2400" b="1" dirty="0">
                <a:solidFill>
                  <a:srgbClr val="800080"/>
                </a:solidFill>
              </a:rPr>
            </a:br>
            <a:r>
              <a:rPr lang="de-DE" altLang="de-DE" sz="2400" b="1" dirty="0">
                <a:solidFill>
                  <a:srgbClr val="800080"/>
                </a:solidFill>
              </a:rPr>
              <a:t>Großloge der Alten Freien und Angenommenen Maurer von Deutschland</a:t>
            </a:r>
          </a:p>
          <a:p>
            <a:endParaRPr lang="de-DE" sz="2400" dirty="0"/>
          </a:p>
          <a:p>
            <a:r>
              <a:rPr lang="de-DE" altLang="de-DE" sz="2400" b="1" dirty="0"/>
              <a:t>„Freimaurerei ist weder Religion noch Kirche. Sie will vielmehr Menschen der </a:t>
            </a:r>
            <a:r>
              <a:rPr lang="de-DE" altLang="de-DE" sz="2400" b="1" u="sng" dirty="0"/>
              <a:t>verschiedensten</a:t>
            </a:r>
            <a:r>
              <a:rPr lang="de-DE" altLang="de-DE" sz="2400" b="1" dirty="0"/>
              <a:t> Weltanschauungen und religiösen Überzeugungen im Bewusstsein verbindender Werte auf der Grundlage einer gemeinsamen Symbolsprache </a:t>
            </a:r>
            <a:r>
              <a:rPr lang="de-DE" altLang="de-DE" sz="2400" b="1" u="sng" dirty="0"/>
              <a:t>zusammenschließen</a:t>
            </a:r>
            <a:r>
              <a:rPr lang="de-DE" altLang="de-DE" sz="2400" b="1" dirty="0"/>
              <a:t>.</a:t>
            </a:r>
            <a:br>
              <a:rPr lang="de-DE" altLang="de-DE" sz="2400" b="1" u="sng" dirty="0"/>
            </a:br>
            <a:r>
              <a:rPr lang="de-DE" altLang="de-DE" sz="2400" b="1" dirty="0"/>
              <a:t>Die Zugehörigkeit zu einer Konfessionsgemeinschaft hindert die Mitgliedschaft im Freimaurerbund nicht. Das freimaurerische Ritual vermittelt Erfahrungen, die über das Alltagsleben hinausgehen.</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1B3EE719-ED8A-4DC9-AE31-549CC4A274C5}"/>
              </a:ext>
            </a:extLst>
          </p:cNvPr>
          <p:cNvSpPr>
            <a:spLocks noGrp="1"/>
          </p:cNvSpPr>
          <p:nvPr>
            <p:ph type="sldNum" sz="quarter" idx="12"/>
          </p:nvPr>
        </p:nvSpPr>
        <p:spPr/>
        <p:txBody>
          <a:bodyPr/>
          <a:lstStyle/>
          <a:p>
            <a:fld id="{83A13D89-E24D-4AE8-9615-E91B20A18861}" type="slidenum">
              <a:rPr lang="de-DE" smtClean="0"/>
              <a:t>6</a:t>
            </a:fld>
            <a:endParaRPr lang="de-DE"/>
          </a:p>
        </p:txBody>
      </p:sp>
    </p:spTree>
    <p:extLst>
      <p:ext uri="{BB962C8B-B14F-4D97-AF65-F5344CB8AC3E}">
        <p14:creationId xmlns:p14="http://schemas.microsoft.com/office/powerpoint/2010/main" val="3825322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40000">
              <a:schemeClr val="accent5">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56547" y="363489"/>
            <a:ext cx="11217650" cy="6370975"/>
          </a:xfrm>
          <a:prstGeom prst="rect">
            <a:avLst/>
          </a:prstGeom>
          <a:noFill/>
        </p:spPr>
        <p:txBody>
          <a:bodyPr wrap="square" rtlCol="0">
            <a:spAutoFit/>
          </a:bodyPr>
          <a:lstStyle/>
          <a:p>
            <a:r>
              <a:rPr lang="de-DE" sz="2400" dirty="0"/>
              <a:t>Was ist Freimauerei ? (2)</a:t>
            </a:r>
          </a:p>
          <a:p>
            <a:r>
              <a:rPr lang="de-DE" altLang="de-DE" sz="2400" b="1" dirty="0"/>
              <a:t>Dennoch ist seine Wirkung rein psychisch und nicht übersinnlich oder </a:t>
            </a:r>
          </a:p>
          <a:p>
            <a:r>
              <a:rPr lang="de-DE" altLang="de-DE" sz="2400" b="1" dirty="0"/>
              <a:t>gar magisch zu erklären. Die Freimaurerei beruht auf einer </a:t>
            </a:r>
            <a:r>
              <a:rPr lang="de-DE" altLang="de-DE" sz="2400" b="1" u="sng" dirty="0"/>
              <a:t>religiösen </a:t>
            </a:r>
          </a:p>
          <a:p>
            <a:r>
              <a:rPr lang="de-DE" altLang="de-DE" sz="2400" b="1" u="sng" dirty="0"/>
              <a:t>Grundlage</a:t>
            </a:r>
            <a:r>
              <a:rPr lang="de-DE" altLang="de-DE" sz="2400" b="1" dirty="0"/>
              <a:t>, insofern sie der Stellung des Menschen in der Welt und seiner </a:t>
            </a:r>
          </a:p>
          <a:p>
            <a:r>
              <a:rPr lang="de-DE" altLang="de-DE" sz="2400" b="1" dirty="0"/>
              <a:t>Beziehung zur Transzendenz in ihrem Brauchtum sinnlichen Ausdruck gibt.</a:t>
            </a:r>
          </a:p>
          <a:p>
            <a:endParaRPr lang="de-DE" altLang="de-DE" sz="2400" b="1" dirty="0"/>
          </a:p>
          <a:p>
            <a:r>
              <a:rPr lang="de-DE" altLang="de-DE" sz="2400" b="1" dirty="0"/>
              <a:t>Dennoch ist die Freimaurerei </a:t>
            </a:r>
            <a:r>
              <a:rPr lang="de-DE" altLang="de-DE" sz="2400" b="1" u="sng" dirty="0"/>
              <a:t>keine</a:t>
            </a:r>
            <a:r>
              <a:rPr lang="de-DE" altLang="de-DE" sz="2400" b="1" dirty="0"/>
              <a:t> </a:t>
            </a:r>
            <a:r>
              <a:rPr lang="de-DE" altLang="de-DE" sz="2400" b="1" u="sng" dirty="0"/>
              <a:t>Religionsgemeinschaft</a:t>
            </a:r>
            <a:r>
              <a:rPr lang="de-DE" altLang="de-DE" sz="2400" b="1" dirty="0"/>
              <a:t>. Sie kennt keine Dogmen und lässt jeder individuellen Überzeugung Raum. Der konfessionell gebundene Freimaurer erfährt in der Loge keine Verachtung seines Glaubens, und die enge Begegnung mit Andersdenkenden braucht ihn nicht zu verunsichern.</a:t>
            </a:r>
          </a:p>
          <a:p>
            <a:endParaRPr lang="de-DE" altLang="de-DE" sz="2400" b="1" dirty="0"/>
          </a:p>
          <a:p>
            <a:r>
              <a:rPr lang="de-DE" altLang="de-DE" sz="2400" b="1" dirty="0"/>
              <a:t>Eben um dies sicherzustellen, sind Diskussionen über konfessionelle Fragen im Freimaurerbund nicht gestattet. Freimaurerei und Kirchen handeln beide von immateriellen Werten. Gleichwohl befindet sich der Freimaurerbund nicht in einer Konkurrenzsituation zu den Kirchen. Die von der Großloge der </a:t>
            </a:r>
            <a:r>
              <a:rPr lang="de-DE" altLang="de-DE" sz="2400" b="1" dirty="0" err="1"/>
              <a:t>AFuAMvD</a:t>
            </a:r>
            <a:r>
              <a:rPr lang="de-DE" altLang="de-DE" sz="2400" b="1" dirty="0"/>
              <a:t> vertretene Freimaurerei enthält sich jeder Jenseitsorientierung und bezieht sich nur auf das diesseitige menschliche Handeln.“</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AA6238FD-7AA2-41FA-A1DA-6E4D9D4F751E}"/>
              </a:ext>
            </a:extLst>
          </p:cNvPr>
          <p:cNvSpPr>
            <a:spLocks noGrp="1"/>
          </p:cNvSpPr>
          <p:nvPr>
            <p:ph type="sldNum" sz="quarter" idx="12"/>
          </p:nvPr>
        </p:nvSpPr>
        <p:spPr/>
        <p:txBody>
          <a:bodyPr/>
          <a:lstStyle/>
          <a:p>
            <a:fld id="{83A13D89-E24D-4AE8-9615-E91B20A18861}" type="slidenum">
              <a:rPr lang="de-DE" smtClean="0"/>
              <a:t>7</a:t>
            </a:fld>
            <a:endParaRPr lang="de-DE"/>
          </a:p>
        </p:txBody>
      </p:sp>
    </p:spTree>
    <p:extLst>
      <p:ext uri="{BB962C8B-B14F-4D97-AF65-F5344CB8AC3E}">
        <p14:creationId xmlns:p14="http://schemas.microsoft.com/office/powerpoint/2010/main" val="1369872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6">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56547" y="363489"/>
            <a:ext cx="11217650" cy="5447645"/>
          </a:xfrm>
          <a:prstGeom prst="rect">
            <a:avLst/>
          </a:prstGeom>
          <a:noFill/>
        </p:spPr>
        <p:txBody>
          <a:bodyPr wrap="square" rtlCol="0">
            <a:spAutoFit/>
          </a:bodyPr>
          <a:lstStyle/>
          <a:p>
            <a:r>
              <a:rPr lang="de-DE" sz="2400" dirty="0"/>
              <a:t>Was ist Freimauerei ? (3)</a:t>
            </a:r>
          </a:p>
          <a:p>
            <a:endParaRPr lang="de-DE" sz="2400" dirty="0"/>
          </a:p>
          <a:p>
            <a:pPr algn="ctr">
              <a:spcBef>
                <a:spcPct val="50000"/>
              </a:spcBef>
            </a:pPr>
            <a:r>
              <a:rPr lang="de-DE" altLang="de-DE" sz="4400" i="1" dirty="0"/>
              <a:t>Freimaurerei ist </a:t>
            </a:r>
          </a:p>
          <a:p>
            <a:pPr algn="ctr">
              <a:spcBef>
                <a:spcPct val="50000"/>
              </a:spcBef>
            </a:pPr>
            <a:endParaRPr lang="de-DE" altLang="de-DE" sz="1200" i="1" dirty="0"/>
          </a:p>
          <a:p>
            <a:pPr algn="ctr">
              <a:spcBef>
                <a:spcPct val="50000"/>
              </a:spcBef>
            </a:pPr>
            <a:r>
              <a:rPr lang="de-DE" altLang="de-DE" sz="6000" b="1" dirty="0"/>
              <a:t>ein Freundschaftsbund</a:t>
            </a:r>
          </a:p>
          <a:p>
            <a:pPr algn="ctr">
              <a:spcBef>
                <a:spcPct val="50000"/>
              </a:spcBef>
            </a:pPr>
            <a:endParaRPr lang="de-DE" altLang="de-DE" sz="2800" b="1" dirty="0"/>
          </a:p>
          <a:p>
            <a:pPr algn="ctr">
              <a:spcBef>
                <a:spcPct val="50000"/>
              </a:spcBef>
            </a:pPr>
            <a:r>
              <a:rPr lang="de-DE" altLang="de-DE" sz="2400" b="1" dirty="0"/>
              <a:t>Trennendes überwinden, Gegensätze abbauen, Verständigung und Verständnis fördern, Gefahr der Isolierung entgegenwirken</a:t>
            </a:r>
          </a:p>
          <a:p>
            <a:endParaRPr lang="de-DE" sz="24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351FF7F7-B9EE-4742-9A9F-A4ABE9E7AD92}"/>
              </a:ext>
            </a:extLst>
          </p:cNvPr>
          <p:cNvSpPr>
            <a:spLocks noGrp="1"/>
          </p:cNvSpPr>
          <p:nvPr>
            <p:ph type="sldNum" sz="quarter" idx="12"/>
          </p:nvPr>
        </p:nvSpPr>
        <p:spPr/>
        <p:txBody>
          <a:bodyPr/>
          <a:lstStyle/>
          <a:p>
            <a:fld id="{83A13D89-E24D-4AE8-9615-E91B20A18861}" type="slidenum">
              <a:rPr lang="de-DE" smtClean="0"/>
              <a:t>8</a:t>
            </a:fld>
            <a:endParaRPr lang="de-DE"/>
          </a:p>
        </p:txBody>
      </p:sp>
    </p:spTree>
    <p:extLst>
      <p:ext uri="{BB962C8B-B14F-4D97-AF65-F5344CB8AC3E}">
        <p14:creationId xmlns:p14="http://schemas.microsoft.com/office/powerpoint/2010/main" val="4283979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6">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56547" y="363489"/>
            <a:ext cx="11217650" cy="5262979"/>
          </a:xfrm>
          <a:prstGeom prst="rect">
            <a:avLst/>
          </a:prstGeom>
          <a:noFill/>
        </p:spPr>
        <p:txBody>
          <a:bodyPr wrap="square" rtlCol="0">
            <a:spAutoFit/>
          </a:bodyPr>
          <a:lstStyle/>
          <a:p>
            <a:r>
              <a:rPr lang="de-DE" sz="2400" dirty="0"/>
              <a:t>Was ist Freimauerei ? (4)</a:t>
            </a:r>
          </a:p>
          <a:p>
            <a:endParaRPr lang="de-DE" sz="2400" dirty="0"/>
          </a:p>
          <a:p>
            <a:pPr algn="ctr">
              <a:spcBef>
                <a:spcPct val="50000"/>
              </a:spcBef>
            </a:pPr>
            <a:r>
              <a:rPr lang="de-DE" altLang="de-DE" sz="4400" i="1" dirty="0"/>
              <a:t>Freimaurerei ist</a:t>
            </a:r>
          </a:p>
          <a:p>
            <a:pPr algn="ctr">
              <a:spcBef>
                <a:spcPct val="50000"/>
              </a:spcBef>
            </a:pPr>
            <a:endParaRPr lang="de-DE" altLang="de-DE" sz="2000" i="1" dirty="0"/>
          </a:p>
          <a:p>
            <a:pPr algn="ctr">
              <a:spcBef>
                <a:spcPct val="50000"/>
              </a:spcBef>
            </a:pPr>
            <a:r>
              <a:rPr lang="de-DE" altLang="de-DE" sz="6000" b="1" dirty="0"/>
              <a:t>ein ethischer Bund</a:t>
            </a:r>
          </a:p>
          <a:p>
            <a:pPr algn="ctr">
              <a:spcBef>
                <a:spcPct val="50000"/>
              </a:spcBef>
            </a:pPr>
            <a:endParaRPr lang="de-DE" altLang="de-DE" sz="2800" b="1" dirty="0"/>
          </a:p>
          <a:p>
            <a:pPr algn="ctr">
              <a:spcBef>
                <a:spcPct val="50000"/>
              </a:spcBef>
            </a:pPr>
            <a:r>
              <a:rPr lang="de-DE" altLang="de-DE" sz="2400" b="1" dirty="0"/>
              <a:t>Aufklärung; moralische Wertpositionen wie Menschlichkeit, Brüderlichkeit, Freiheit, Gerechtigkeit und Toleranz</a:t>
            </a:r>
            <a:endParaRPr lang="de-DE" sz="24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37E7FF24-EE71-4BF6-88D9-108970118CBE}"/>
              </a:ext>
            </a:extLst>
          </p:cNvPr>
          <p:cNvSpPr>
            <a:spLocks noGrp="1"/>
          </p:cNvSpPr>
          <p:nvPr>
            <p:ph type="sldNum" sz="quarter" idx="12"/>
          </p:nvPr>
        </p:nvSpPr>
        <p:spPr/>
        <p:txBody>
          <a:bodyPr/>
          <a:lstStyle/>
          <a:p>
            <a:fld id="{83A13D89-E24D-4AE8-9615-E91B20A18861}" type="slidenum">
              <a:rPr lang="de-DE" smtClean="0"/>
              <a:t>9</a:t>
            </a:fld>
            <a:endParaRPr lang="de-DE"/>
          </a:p>
        </p:txBody>
      </p:sp>
    </p:spTree>
    <p:extLst>
      <p:ext uri="{BB962C8B-B14F-4D97-AF65-F5344CB8AC3E}">
        <p14:creationId xmlns:p14="http://schemas.microsoft.com/office/powerpoint/2010/main" val="2161123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6">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56547" y="363489"/>
            <a:ext cx="11217650" cy="6001643"/>
          </a:xfrm>
          <a:prstGeom prst="rect">
            <a:avLst/>
          </a:prstGeom>
          <a:noFill/>
        </p:spPr>
        <p:txBody>
          <a:bodyPr wrap="square" rtlCol="0">
            <a:spAutoFit/>
          </a:bodyPr>
          <a:lstStyle/>
          <a:p>
            <a:r>
              <a:rPr lang="de-DE" sz="2400" dirty="0"/>
              <a:t>Was ist Freimauerei ? (5)</a:t>
            </a:r>
          </a:p>
          <a:p>
            <a:endParaRPr lang="de-DE" sz="2400" dirty="0"/>
          </a:p>
          <a:p>
            <a:pPr algn="ctr">
              <a:spcBef>
                <a:spcPct val="50000"/>
              </a:spcBef>
            </a:pPr>
            <a:r>
              <a:rPr lang="de-DE" altLang="de-DE" sz="4400" i="1" dirty="0"/>
              <a:t>Freimaurerei ist</a:t>
            </a:r>
          </a:p>
          <a:p>
            <a:pPr algn="ctr">
              <a:spcBef>
                <a:spcPct val="50000"/>
              </a:spcBef>
            </a:pPr>
            <a:endParaRPr lang="de-DE" altLang="de-DE" sz="2400" i="1" dirty="0"/>
          </a:p>
          <a:p>
            <a:pPr algn="ctr">
              <a:spcBef>
                <a:spcPct val="50000"/>
              </a:spcBef>
            </a:pPr>
            <a:r>
              <a:rPr lang="de-DE" altLang="de-DE" sz="6000" b="1" dirty="0"/>
              <a:t>ein Symbolbund</a:t>
            </a:r>
          </a:p>
          <a:p>
            <a:pPr algn="ctr">
              <a:spcBef>
                <a:spcPct val="50000"/>
              </a:spcBef>
            </a:pPr>
            <a:endParaRPr lang="de-DE" altLang="de-DE" sz="2400" b="1" dirty="0"/>
          </a:p>
          <a:p>
            <a:pPr algn="ctr">
              <a:spcBef>
                <a:spcPct val="50000"/>
              </a:spcBef>
            </a:pPr>
            <a:r>
              <a:rPr lang="de-DE" altLang="de-DE" sz="2400" b="1" dirty="0"/>
              <a:t>Tradition der europäischen Dombauhütten zur Festigung zwischenmenschlicher Bindungen, zur emotionalen Vertiefung ethischer Überzeugungen; „Entzauberung der Welt“ durch technischen Fortschritt? Stille, Besinnung, </a:t>
            </a:r>
            <a:r>
              <a:rPr lang="de-DE" altLang="de-DE" sz="2400" b="1" dirty="0" err="1"/>
              <a:t>Kontemplatation</a:t>
            </a:r>
            <a:r>
              <a:rPr lang="de-DE" altLang="de-DE" sz="2400" b="1" dirty="0"/>
              <a:t>!</a:t>
            </a:r>
          </a:p>
          <a:p>
            <a:endParaRPr lang="de-DE" sz="24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FB302BAC-298D-487B-9B8D-16BB85DE171B}"/>
              </a:ext>
            </a:extLst>
          </p:cNvPr>
          <p:cNvSpPr>
            <a:spLocks noGrp="1"/>
          </p:cNvSpPr>
          <p:nvPr>
            <p:ph type="sldNum" sz="quarter" idx="12"/>
          </p:nvPr>
        </p:nvSpPr>
        <p:spPr/>
        <p:txBody>
          <a:bodyPr/>
          <a:lstStyle/>
          <a:p>
            <a:fld id="{83A13D89-E24D-4AE8-9615-E91B20A18861}" type="slidenum">
              <a:rPr lang="de-DE" smtClean="0"/>
              <a:t>10</a:t>
            </a:fld>
            <a:endParaRPr lang="de-DE"/>
          </a:p>
        </p:txBody>
      </p:sp>
    </p:spTree>
    <p:extLst>
      <p:ext uri="{BB962C8B-B14F-4D97-AF65-F5344CB8AC3E}">
        <p14:creationId xmlns:p14="http://schemas.microsoft.com/office/powerpoint/2010/main" val="14169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6">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56547" y="363489"/>
            <a:ext cx="11217650" cy="5216813"/>
          </a:xfrm>
          <a:prstGeom prst="rect">
            <a:avLst/>
          </a:prstGeom>
          <a:noFill/>
        </p:spPr>
        <p:txBody>
          <a:bodyPr wrap="square" rtlCol="0">
            <a:spAutoFit/>
          </a:bodyPr>
          <a:lstStyle/>
          <a:p>
            <a:r>
              <a:rPr lang="de-DE" sz="2400" dirty="0"/>
              <a:t>Was ist Freimauerei ? (6)</a:t>
            </a:r>
          </a:p>
          <a:p>
            <a:endParaRPr lang="de-DE" sz="2400" dirty="0"/>
          </a:p>
          <a:p>
            <a:pPr algn="ctr">
              <a:spcBef>
                <a:spcPct val="50000"/>
              </a:spcBef>
            </a:pPr>
            <a:r>
              <a:rPr lang="de-DE" altLang="de-DE" sz="4400" b="1" i="1" dirty="0"/>
              <a:t>Freimaurerei ist</a:t>
            </a:r>
          </a:p>
          <a:p>
            <a:pPr algn="ctr">
              <a:spcBef>
                <a:spcPct val="50000"/>
              </a:spcBef>
            </a:pPr>
            <a:endParaRPr lang="de-DE" altLang="de-DE" sz="2800" b="1" i="1" dirty="0"/>
          </a:p>
          <a:p>
            <a:pPr algn="ctr">
              <a:spcBef>
                <a:spcPct val="50000"/>
              </a:spcBef>
            </a:pPr>
            <a:r>
              <a:rPr lang="de-DE" altLang="de-DE" sz="6000" b="1" dirty="0">
                <a:solidFill>
                  <a:srgbClr val="FF0066"/>
                </a:solidFill>
              </a:rPr>
              <a:t>(k)</a:t>
            </a:r>
            <a:r>
              <a:rPr lang="de-DE" altLang="de-DE" sz="6000" b="1" dirty="0"/>
              <a:t>ein Männerbund</a:t>
            </a:r>
          </a:p>
          <a:p>
            <a:pPr algn="ctr">
              <a:spcBef>
                <a:spcPct val="50000"/>
              </a:spcBef>
            </a:pPr>
            <a:endParaRPr lang="de-DE" altLang="de-DE" b="1" dirty="0"/>
          </a:p>
          <a:p>
            <a:pPr algn="ctr">
              <a:spcBef>
                <a:spcPct val="50000"/>
              </a:spcBef>
            </a:pPr>
            <a:r>
              <a:rPr lang="de-DE" altLang="de-DE" sz="2400" b="1" dirty="0"/>
              <a:t>Männerbündische Tradition, Homogenität, in Demokratie: keine Diskriminierung, Frau und Familie einbezogen, Frauenlogen, gemischte Logen</a:t>
            </a:r>
            <a:endParaRPr lang="de-DE" sz="24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EE28F8AB-724E-4049-A3E8-D230EA27F013}"/>
              </a:ext>
            </a:extLst>
          </p:cNvPr>
          <p:cNvSpPr>
            <a:spLocks noGrp="1"/>
          </p:cNvSpPr>
          <p:nvPr>
            <p:ph type="sldNum" sz="quarter" idx="12"/>
          </p:nvPr>
        </p:nvSpPr>
        <p:spPr/>
        <p:txBody>
          <a:bodyPr/>
          <a:lstStyle/>
          <a:p>
            <a:fld id="{83A13D89-E24D-4AE8-9615-E91B20A18861}" type="slidenum">
              <a:rPr lang="de-DE" smtClean="0"/>
              <a:t>11</a:t>
            </a:fld>
            <a:endParaRPr lang="de-DE"/>
          </a:p>
        </p:txBody>
      </p:sp>
    </p:spTree>
    <p:extLst>
      <p:ext uri="{BB962C8B-B14F-4D97-AF65-F5344CB8AC3E}">
        <p14:creationId xmlns:p14="http://schemas.microsoft.com/office/powerpoint/2010/main" val="264068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6">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56547" y="363489"/>
            <a:ext cx="11217650" cy="5955476"/>
          </a:xfrm>
          <a:prstGeom prst="rect">
            <a:avLst/>
          </a:prstGeom>
          <a:noFill/>
        </p:spPr>
        <p:txBody>
          <a:bodyPr wrap="square" rtlCol="0">
            <a:spAutoFit/>
          </a:bodyPr>
          <a:lstStyle/>
          <a:p>
            <a:r>
              <a:rPr lang="de-DE" sz="2400" dirty="0"/>
              <a:t>Was ist Freimauerei ? (7)</a:t>
            </a:r>
          </a:p>
          <a:p>
            <a:endParaRPr lang="de-DE" sz="2400" dirty="0"/>
          </a:p>
          <a:p>
            <a:pPr algn="ctr">
              <a:spcBef>
                <a:spcPct val="50000"/>
              </a:spcBef>
            </a:pPr>
            <a:r>
              <a:rPr lang="de-DE" altLang="de-DE" sz="4400" i="1" dirty="0"/>
              <a:t>Freimaurerei ist</a:t>
            </a:r>
          </a:p>
          <a:p>
            <a:pPr algn="ctr">
              <a:spcBef>
                <a:spcPct val="50000"/>
              </a:spcBef>
            </a:pPr>
            <a:endParaRPr lang="de-DE" altLang="de-DE" sz="2000" i="1" dirty="0"/>
          </a:p>
          <a:p>
            <a:pPr algn="ctr">
              <a:spcBef>
                <a:spcPct val="50000"/>
              </a:spcBef>
            </a:pPr>
            <a:r>
              <a:rPr lang="de-DE" altLang="de-DE" sz="6000" b="1" dirty="0"/>
              <a:t>keine Nebenkirche</a:t>
            </a:r>
          </a:p>
          <a:p>
            <a:pPr algn="ctr">
              <a:spcBef>
                <a:spcPct val="50000"/>
              </a:spcBef>
            </a:pPr>
            <a:endParaRPr lang="de-DE" altLang="de-DE" b="1" dirty="0"/>
          </a:p>
          <a:p>
            <a:pPr algn="ctr">
              <a:spcBef>
                <a:spcPct val="50000"/>
              </a:spcBef>
            </a:pPr>
            <a:r>
              <a:rPr lang="de-DE" altLang="de-DE" sz="2400" b="1" dirty="0"/>
              <a:t>weder Religionsgemeinschaft noch Religionsersatz, keine Theologie, keine Dogmen, keine Sakramente </a:t>
            </a:r>
          </a:p>
          <a:p>
            <a:pPr algn="ctr">
              <a:spcBef>
                <a:spcPct val="50000"/>
              </a:spcBef>
            </a:pPr>
            <a:r>
              <a:rPr lang="de-DE" altLang="de-DE" sz="2400" b="1" dirty="0"/>
              <a:t>Symbole aus Religion, </a:t>
            </a:r>
            <a:r>
              <a:rPr lang="de-DE" altLang="de-DE" sz="2400" b="1" dirty="0" err="1"/>
              <a:t>z.B</a:t>
            </a:r>
            <a:r>
              <a:rPr lang="de-DE" altLang="de-DE" sz="2400" b="1" dirty="0"/>
              <a:t>: „</a:t>
            </a:r>
            <a:r>
              <a:rPr lang="de-DE" altLang="de-DE" sz="2400" b="1" dirty="0" err="1"/>
              <a:t>G.B.a.W</a:t>
            </a:r>
            <a:r>
              <a:rPr lang="de-DE" altLang="de-DE" sz="2400" b="1" dirty="0"/>
              <a:t>.“)</a:t>
            </a:r>
          </a:p>
          <a:p>
            <a:endParaRPr lang="de-DE" sz="24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1BD51161-F156-4FE0-9EF9-2E38A587FC40}"/>
              </a:ext>
            </a:extLst>
          </p:cNvPr>
          <p:cNvSpPr>
            <a:spLocks noGrp="1"/>
          </p:cNvSpPr>
          <p:nvPr>
            <p:ph type="sldNum" sz="quarter" idx="12"/>
          </p:nvPr>
        </p:nvSpPr>
        <p:spPr/>
        <p:txBody>
          <a:bodyPr/>
          <a:lstStyle/>
          <a:p>
            <a:fld id="{83A13D89-E24D-4AE8-9615-E91B20A18861}" type="slidenum">
              <a:rPr lang="de-DE" smtClean="0"/>
              <a:t>12</a:t>
            </a:fld>
            <a:endParaRPr lang="de-DE"/>
          </a:p>
        </p:txBody>
      </p:sp>
    </p:spTree>
    <p:extLst>
      <p:ext uri="{BB962C8B-B14F-4D97-AF65-F5344CB8AC3E}">
        <p14:creationId xmlns:p14="http://schemas.microsoft.com/office/powerpoint/2010/main" val="3389965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6">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56547" y="363489"/>
            <a:ext cx="11217650" cy="5770811"/>
          </a:xfrm>
          <a:prstGeom prst="rect">
            <a:avLst/>
          </a:prstGeom>
          <a:noFill/>
        </p:spPr>
        <p:txBody>
          <a:bodyPr wrap="square" rtlCol="0">
            <a:spAutoFit/>
          </a:bodyPr>
          <a:lstStyle/>
          <a:p>
            <a:r>
              <a:rPr lang="de-DE" sz="2400" dirty="0"/>
              <a:t>Was ist Freimauerei ? (8)</a:t>
            </a:r>
          </a:p>
          <a:p>
            <a:endParaRPr lang="de-DE" sz="2400" dirty="0"/>
          </a:p>
          <a:p>
            <a:pPr algn="ctr">
              <a:spcBef>
                <a:spcPct val="50000"/>
              </a:spcBef>
            </a:pPr>
            <a:r>
              <a:rPr lang="de-DE" altLang="de-DE" sz="4400" i="1" dirty="0"/>
              <a:t>Freimaurerei ist</a:t>
            </a:r>
          </a:p>
          <a:p>
            <a:pPr algn="ctr">
              <a:spcBef>
                <a:spcPct val="50000"/>
              </a:spcBef>
            </a:pPr>
            <a:endParaRPr lang="de-DE" altLang="de-DE" i="1" dirty="0"/>
          </a:p>
          <a:p>
            <a:pPr algn="ctr">
              <a:spcBef>
                <a:spcPct val="50000"/>
              </a:spcBef>
            </a:pPr>
            <a:r>
              <a:rPr lang="de-DE" altLang="de-DE" sz="6000" b="1" dirty="0"/>
              <a:t>kein Geheimbund</a:t>
            </a:r>
          </a:p>
          <a:p>
            <a:pPr algn="ctr">
              <a:spcBef>
                <a:spcPct val="50000"/>
              </a:spcBef>
            </a:pPr>
            <a:endParaRPr lang="de-DE" altLang="de-DE" sz="2000" b="1" dirty="0"/>
          </a:p>
          <a:p>
            <a:pPr algn="ctr">
              <a:spcBef>
                <a:spcPct val="50000"/>
              </a:spcBef>
            </a:pPr>
            <a:r>
              <a:rPr lang="de-DE" altLang="de-DE" sz="2400" b="1" dirty="0"/>
              <a:t>Bekenntnis zu Demokratie und offener Gesellschaft, e.V., Zweck, Organisation und Vorstände zugänglich, viele Veranstaltungen sind öffentlich, Verschwiegenheit, Vertrauen, persönliches Erleben!, keinerlei Art von Verschwörung</a:t>
            </a:r>
          </a:p>
          <a:p>
            <a:endParaRPr lang="de-DE" sz="24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9A7B0264-835E-4E98-A126-39B25950C65F}"/>
              </a:ext>
            </a:extLst>
          </p:cNvPr>
          <p:cNvSpPr>
            <a:spLocks noGrp="1"/>
          </p:cNvSpPr>
          <p:nvPr>
            <p:ph type="sldNum" sz="quarter" idx="12"/>
          </p:nvPr>
        </p:nvSpPr>
        <p:spPr/>
        <p:txBody>
          <a:bodyPr/>
          <a:lstStyle/>
          <a:p>
            <a:fld id="{83A13D89-E24D-4AE8-9615-E91B20A18861}" type="slidenum">
              <a:rPr lang="de-DE" smtClean="0"/>
              <a:t>13</a:t>
            </a:fld>
            <a:endParaRPr lang="de-DE"/>
          </a:p>
        </p:txBody>
      </p:sp>
    </p:spTree>
    <p:extLst>
      <p:ext uri="{BB962C8B-B14F-4D97-AF65-F5344CB8AC3E}">
        <p14:creationId xmlns:p14="http://schemas.microsoft.com/office/powerpoint/2010/main" val="2396421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297542" y="122652"/>
            <a:ext cx="11037168" cy="6678751"/>
          </a:xfrm>
          <a:prstGeom prst="rect">
            <a:avLst/>
          </a:prstGeom>
          <a:noFill/>
        </p:spPr>
        <p:txBody>
          <a:bodyPr wrap="square" rtlCol="0">
            <a:spAutoFit/>
          </a:bodyPr>
          <a:lstStyle/>
          <a:p>
            <a:r>
              <a:rPr lang="de-DE" sz="2400" b="1" dirty="0"/>
              <a:t>Die Freimaurer Loge und erste Endowments in </a:t>
            </a:r>
            <a:r>
              <a:rPr lang="de-DE" sz="2400" b="1" dirty="0" err="1"/>
              <a:t>Nauvoo</a:t>
            </a:r>
            <a:endParaRPr lang="de-DE" sz="2400" b="1" dirty="0"/>
          </a:p>
          <a:p>
            <a:endParaRPr lang="de-DE" sz="2400" dirty="0"/>
          </a:p>
          <a:p>
            <a:pPr marL="285750" indent="-285750">
              <a:buFont typeface="Arial" panose="020B0604020202020204" pitchFamily="34" charset="0"/>
              <a:buChar char="•"/>
            </a:pPr>
            <a:r>
              <a:rPr lang="de-DE" sz="2000" dirty="0"/>
              <a:t>Gründung Freimaurerloge in </a:t>
            </a:r>
            <a:r>
              <a:rPr lang="de-DE" sz="2000" dirty="0" err="1"/>
              <a:t>Nauvoo</a:t>
            </a:r>
            <a:r>
              <a:rPr lang="de-DE" sz="2000" dirty="0"/>
              <a:t> Dezember 1841 durch 18 Freimaurer</a:t>
            </a:r>
          </a:p>
          <a:p>
            <a:pPr marL="285750" indent="-285750">
              <a:buFont typeface="Arial" panose="020B0604020202020204" pitchFamily="34" charset="0"/>
              <a:buChar char="•"/>
            </a:pPr>
            <a:r>
              <a:rPr lang="de-DE" sz="2000" dirty="0"/>
              <a:t>Aufnahme von Joseph Smith als Lehrling am 15. März 1842 durch Großmeister von Illinois</a:t>
            </a:r>
            <a:br>
              <a:rPr lang="de-DE" sz="2000" dirty="0"/>
            </a:br>
            <a:r>
              <a:rPr lang="de-DE" sz="2000" dirty="0"/>
              <a:t>Abraham Jonas (Geselle und Meister bereits am 16. März 1842)</a:t>
            </a:r>
          </a:p>
          <a:p>
            <a:pPr marL="285750" indent="-285750">
              <a:buFont typeface="Arial" panose="020B0604020202020204" pitchFamily="34" charset="0"/>
              <a:buChar char="•"/>
            </a:pPr>
            <a:r>
              <a:rPr lang="de-DE" sz="2000" dirty="0"/>
              <a:t>Schnelles Wachstum der Logen in und um </a:t>
            </a:r>
            <a:r>
              <a:rPr lang="de-DE" sz="2000" dirty="0" err="1"/>
              <a:t>Nauvoo</a:t>
            </a:r>
            <a:r>
              <a:rPr lang="de-DE" sz="2000" dirty="0"/>
              <a:t> führte zu Spannungen mit der Großloge</a:t>
            </a:r>
          </a:p>
          <a:p>
            <a:pPr marL="285750" indent="-285750">
              <a:buFont typeface="Arial" panose="020B0604020202020204" pitchFamily="34" charset="0"/>
              <a:buChar char="•"/>
            </a:pPr>
            <a:r>
              <a:rPr lang="de-DE" sz="2000" dirty="0"/>
              <a:t>Ende 1843 wurde die Genehmigung zur Aufnahme von Mitgliedern entzogen</a:t>
            </a:r>
          </a:p>
          <a:p>
            <a:pPr marL="285750" indent="-285750">
              <a:buFont typeface="Arial" panose="020B0604020202020204" pitchFamily="34" charset="0"/>
              <a:buChar char="•"/>
            </a:pPr>
            <a:r>
              <a:rPr lang="de-DE" sz="2000" dirty="0"/>
              <a:t>Im Oktober 1844 kam es zum Bruch mit der Großloge, was zu einem Jahrzehnte langem Schisma</a:t>
            </a:r>
            <a:br>
              <a:rPr lang="de-DE" sz="2000" dirty="0"/>
            </a:br>
            <a:r>
              <a:rPr lang="de-DE" sz="2000" dirty="0"/>
              <a:t>zwischen Freimaurern und der Kirche führte (in Utah bis 1984).</a:t>
            </a:r>
            <a:br>
              <a:rPr lang="de-DE" sz="2000" dirty="0"/>
            </a:br>
            <a:endParaRPr lang="de-DE" sz="2000" dirty="0"/>
          </a:p>
          <a:p>
            <a:pPr marL="285750" indent="-285750">
              <a:buFont typeface="Arial" panose="020B0604020202020204" pitchFamily="34" charset="0"/>
              <a:buChar char="•"/>
            </a:pPr>
            <a:r>
              <a:rPr lang="de-DE" sz="2000" dirty="0"/>
              <a:t>4. Mai 1842 – 9 Männer erhielten von Joseph Smith das Endowment, 7 davon in </a:t>
            </a:r>
            <a:r>
              <a:rPr lang="de-DE" sz="2000" dirty="0" err="1"/>
              <a:t>LuB</a:t>
            </a:r>
            <a:r>
              <a:rPr lang="de-DE" sz="2000" dirty="0"/>
              <a:t> 124 erwähnt</a:t>
            </a:r>
          </a:p>
          <a:p>
            <a:pPr marL="285750" indent="-285750">
              <a:buFont typeface="Arial" panose="020B0604020202020204" pitchFamily="34" charset="0"/>
              <a:buChar char="•"/>
            </a:pPr>
            <a:r>
              <a:rPr lang="de-DE" sz="2000" dirty="0"/>
              <a:t>Ort: Joseph </a:t>
            </a:r>
            <a:r>
              <a:rPr lang="de-DE" sz="2000" dirty="0" err="1"/>
              <a:t>Smith´s</a:t>
            </a:r>
            <a:r>
              <a:rPr lang="de-DE" sz="2000" dirty="0"/>
              <a:t> rotes Backsteinhaus, im Raum der von der Freimaurerloge genutzt wurde.</a:t>
            </a:r>
          </a:p>
          <a:p>
            <a:pPr marL="285750" indent="-285750">
              <a:buFont typeface="Arial" panose="020B0604020202020204" pitchFamily="34" charset="0"/>
              <a:buChar char="•"/>
            </a:pPr>
            <a:r>
              <a:rPr lang="de-DE" sz="2000" dirty="0" err="1"/>
              <a:t>Hyrum</a:t>
            </a:r>
            <a:r>
              <a:rPr lang="de-DE" sz="2000" dirty="0"/>
              <a:t> Smith, </a:t>
            </a:r>
            <a:r>
              <a:rPr lang="de-DE" sz="2000" dirty="0" err="1"/>
              <a:t>LuB</a:t>
            </a:r>
            <a:r>
              <a:rPr lang="de-DE" sz="2000" dirty="0"/>
              <a:t> 124:15, 91-96, 2. Präsident, Patriarch, Freimaurer Meister bereits in New York Zeit</a:t>
            </a:r>
          </a:p>
          <a:p>
            <a:pPr marL="285750" indent="-285750">
              <a:buFont typeface="Arial" panose="020B0604020202020204" pitchFamily="34" charset="0"/>
              <a:buChar char="•"/>
            </a:pPr>
            <a:r>
              <a:rPr lang="de-DE" sz="2000" dirty="0"/>
              <a:t>George Miller, </a:t>
            </a:r>
            <a:r>
              <a:rPr lang="de-DE" sz="2000" dirty="0" err="1"/>
              <a:t>LuB</a:t>
            </a:r>
            <a:r>
              <a:rPr lang="de-DE" sz="2000" dirty="0"/>
              <a:t> 124:20-21, </a:t>
            </a:r>
            <a:r>
              <a:rPr lang="de-DE" sz="2000" dirty="0" err="1"/>
              <a:t>Bischofschaft</a:t>
            </a:r>
            <a:r>
              <a:rPr lang="de-DE" sz="2000" dirty="0"/>
              <a:t>, Freimaurer seit 1819</a:t>
            </a:r>
          </a:p>
          <a:p>
            <a:pPr marL="285750" indent="-285750">
              <a:buFont typeface="Arial" panose="020B0604020202020204" pitchFamily="34" charset="0"/>
              <a:buChar char="•"/>
            </a:pPr>
            <a:r>
              <a:rPr lang="de-DE" sz="2000" dirty="0"/>
              <a:t>William Marks, </a:t>
            </a:r>
            <a:r>
              <a:rPr lang="de-DE" sz="2000" dirty="0" err="1"/>
              <a:t>LuB</a:t>
            </a:r>
            <a:r>
              <a:rPr lang="de-DE" sz="2000" dirty="0"/>
              <a:t> 124:79, Pfahlpräsident, Freimaurer Meister 22. April 1842</a:t>
            </a:r>
          </a:p>
          <a:p>
            <a:pPr marL="285750" indent="-285750">
              <a:buFont typeface="Arial" panose="020B0604020202020204" pitchFamily="34" charset="0"/>
              <a:buChar char="•"/>
            </a:pPr>
            <a:r>
              <a:rPr lang="de-DE" sz="2000" dirty="0"/>
              <a:t>William Law, </a:t>
            </a:r>
            <a:r>
              <a:rPr lang="de-DE" sz="2000" dirty="0" err="1"/>
              <a:t>LuB</a:t>
            </a:r>
            <a:r>
              <a:rPr lang="de-DE" sz="2000" dirty="0"/>
              <a:t> 124:126, Ratgeber 1. Präsidentschaft, Freimaurer Meister 27. April 1842</a:t>
            </a:r>
          </a:p>
          <a:p>
            <a:pPr marL="285750" indent="-285750">
              <a:buFont typeface="Arial" panose="020B0604020202020204" pitchFamily="34" charset="0"/>
              <a:buChar char="•"/>
            </a:pPr>
            <a:r>
              <a:rPr lang="de-DE" sz="2000" dirty="0"/>
              <a:t>Brigham Young, </a:t>
            </a:r>
            <a:r>
              <a:rPr lang="de-DE" sz="2000" dirty="0" err="1"/>
              <a:t>LuB</a:t>
            </a:r>
            <a:r>
              <a:rPr lang="de-DE" sz="2000" dirty="0"/>
              <a:t> 124:127, Präsident der 12, Freimaurer Meister 9. April 1842</a:t>
            </a:r>
          </a:p>
          <a:p>
            <a:pPr marL="285750" indent="-285750">
              <a:buFont typeface="Arial" panose="020B0604020202020204" pitchFamily="34" charset="0"/>
              <a:buChar char="•"/>
            </a:pPr>
            <a:r>
              <a:rPr lang="de-DE" sz="2000" dirty="0"/>
              <a:t>Heber C. Kimball, </a:t>
            </a:r>
            <a:r>
              <a:rPr lang="de-DE" sz="2000" dirty="0" err="1"/>
              <a:t>LuB</a:t>
            </a:r>
            <a:r>
              <a:rPr lang="de-DE" sz="2000" dirty="0"/>
              <a:t> 124:129, Apostel, Freimaurer seit 1823</a:t>
            </a:r>
          </a:p>
          <a:p>
            <a:pPr marL="285750" indent="-285750">
              <a:buFont typeface="Arial" panose="020B0604020202020204" pitchFamily="34" charset="0"/>
              <a:buChar char="•"/>
            </a:pPr>
            <a:r>
              <a:rPr lang="de-DE" sz="2000" dirty="0"/>
              <a:t>Willard Richards, </a:t>
            </a:r>
            <a:r>
              <a:rPr lang="de-DE" sz="2000" dirty="0" err="1"/>
              <a:t>LuB</a:t>
            </a:r>
            <a:r>
              <a:rPr lang="de-DE" sz="2000" dirty="0"/>
              <a:t> 124:129, Apostel, Freimaurer Meister 9. April 1842</a:t>
            </a:r>
          </a:p>
          <a:p>
            <a:pPr marL="285750" indent="-285750">
              <a:buFont typeface="Arial" panose="020B0604020202020204" pitchFamily="34" charset="0"/>
              <a:buChar char="•"/>
            </a:pPr>
            <a:r>
              <a:rPr lang="de-DE" sz="2000" dirty="0" err="1"/>
              <a:t>Newel</a:t>
            </a:r>
            <a:r>
              <a:rPr lang="de-DE" sz="2000" dirty="0"/>
              <a:t> K. Whitney, Präsidierender Bischof, Freimaurer Meister Dezember 1841</a:t>
            </a:r>
          </a:p>
          <a:p>
            <a:pPr marL="285750" indent="-285750">
              <a:buFont typeface="Arial" panose="020B0604020202020204" pitchFamily="34" charset="0"/>
              <a:buChar char="•"/>
            </a:pPr>
            <a:r>
              <a:rPr lang="de-DE" sz="2000" dirty="0"/>
              <a:t>James Adams, Zweigpräsident von Springfield, stellv. Großmeister der Großloge von Illinois</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EE1BA258-8789-4DD6-A2A0-A5741DB8FA9E}"/>
              </a:ext>
            </a:extLst>
          </p:cNvPr>
          <p:cNvSpPr>
            <a:spLocks noGrp="1"/>
          </p:cNvSpPr>
          <p:nvPr>
            <p:ph type="sldNum" sz="quarter" idx="12"/>
          </p:nvPr>
        </p:nvSpPr>
        <p:spPr/>
        <p:txBody>
          <a:bodyPr/>
          <a:lstStyle/>
          <a:p>
            <a:fld id="{83A13D89-E24D-4AE8-9615-E91B20A18861}" type="slidenum">
              <a:rPr lang="de-DE" smtClean="0"/>
              <a:t>14</a:t>
            </a:fld>
            <a:endParaRPr lang="de-DE"/>
          </a:p>
        </p:txBody>
      </p:sp>
    </p:spTree>
    <p:extLst>
      <p:ext uri="{BB962C8B-B14F-4D97-AF65-F5344CB8AC3E}">
        <p14:creationId xmlns:p14="http://schemas.microsoft.com/office/powerpoint/2010/main" val="528482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830997"/>
          </a:xfrm>
          <a:prstGeom prst="rect">
            <a:avLst/>
          </a:prstGeom>
          <a:noFill/>
        </p:spPr>
        <p:txBody>
          <a:bodyPr wrap="square" rtlCol="0">
            <a:spAutoFit/>
          </a:bodyPr>
          <a:lstStyle/>
          <a:p>
            <a:r>
              <a:rPr lang="de-DE" sz="2400" b="1" dirty="0"/>
              <a:t>Sind die </a:t>
            </a:r>
            <a:r>
              <a:rPr lang="de-DE" sz="2400" b="1" dirty="0" err="1"/>
              <a:t>Tempelverordungen</a:t>
            </a:r>
            <a:r>
              <a:rPr lang="de-DE" sz="2400" b="1" dirty="0"/>
              <a:t> von Joseph Smith abgewandelte </a:t>
            </a:r>
          </a:p>
          <a:p>
            <a:r>
              <a:rPr lang="de-DE" sz="2400" b="1" dirty="0"/>
              <a:t>Freimaurer Rituale?</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pic>
        <p:nvPicPr>
          <p:cNvPr id="5" name="Grafik 4">
            <a:extLst>
              <a:ext uri="{FF2B5EF4-FFF2-40B4-BE49-F238E27FC236}">
                <a16:creationId xmlns:a16="http://schemas.microsoft.com/office/drawing/2014/main" id="{D89382AE-81EE-4279-9EB9-1267CDF87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953" y="1953749"/>
            <a:ext cx="5801139" cy="4350854"/>
          </a:xfrm>
          <a:prstGeom prst="rect">
            <a:avLst/>
          </a:prstGeom>
        </p:spPr>
      </p:pic>
      <p:sp>
        <p:nvSpPr>
          <p:cNvPr id="6" name="Textfeld 5">
            <a:extLst>
              <a:ext uri="{FF2B5EF4-FFF2-40B4-BE49-F238E27FC236}">
                <a16:creationId xmlns:a16="http://schemas.microsoft.com/office/drawing/2014/main" id="{6BBCAE98-D048-474E-80B1-87D9BCB25916}"/>
              </a:ext>
            </a:extLst>
          </p:cNvPr>
          <p:cNvSpPr txBox="1"/>
          <p:nvPr/>
        </p:nvSpPr>
        <p:spPr>
          <a:xfrm flipH="1">
            <a:off x="6929277" y="1953749"/>
            <a:ext cx="4914066" cy="4524315"/>
          </a:xfrm>
          <a:prstGeom prst="rect">
            <a:avLst/>
          </a:prstGeom>
          <a:noFill/>
        </p:spPr>
        <p:txBody>
          <a:bodyPr wrap="square" rtlCol="0">
            <a:spAutoFit/>
          </a:bodyPr>
          <a:lstStyle/>
          <a:p>
            <a:r>
              <a:rPr lang="de-DE" dirty="0"/>
              <a:t>„… das Ritual an sich, ist nicht das Endowment, sondern die Art und Weise, wie das Endowment präsentiert wird. Endowment bedeutet Gabe und die Gabe wird gegeben durch Verheißungen und Segnungen. Das Ritual ist das Geschenkpapier. …</a:t>
            </a:r>
          </a:p>
          <a:p>
            <a:r>
              <a:rPr lang="de-DE" dirty="0"/>
              <a:t>Propheten verwenden oft allgemeine Symbole und Sprache, um heilige Wahrheiten zu überbringen.“</a:t>
            </a:r>
          </a:p>
          <a:p>
            <a:r>
              <a:rPr lang="de-DE" dirty="0"/>
              <a:t>(Michael Ash, </a:t>
            </a:r>
            <a:r>
              <a:rPr lang="de-DE" dirty="0" err="1"/>
              <a:t>Shaken</a:t>
            </a:r>
            <a:r>
              <a:rPr lang="de-DE" dirty="0"/>
              <a:t> Faith Syndrome)</a:t>
            </a:r>
          </a:p>
          <a:p>
            <a:endParaRPr lang="de-DE" dirty="0"/>
          </a:p>
          <a:p>
            <a:r>
              <a:rPr lang="de-DE" dirty="0"/>
              <a:t>Joseph Smith sagte zu Brigham Young nach den ersten Endowments: „Bruder Brigham, das ist noch nicht alles richtig, aber wir haben das beste getan unter den gegebenen Umständen in denen wir uns befinden. Ich möchte, dass du die Sache in die Hand nimmst und alle diese Zeremonien organisierst und systematisierst.“</a:t>
            </a:r>
          </a:p>
        </p:txBody>
      </p:sp>
      <p:sp>
        <p:nvSpPr>
          <p:cNvPr id="7" name="Foliennummernplatzhalter 6">
            <a:extLst>
              <a:ext uri="{FF2B5EF4-FFF2-40B4-BE49-F238E27FC236}">
                <a16:creationId xmlns:a16="http://schemas.microsoft.com/office/drawing/2014/main" id="{82E926F0-C161-4328-8B78-4F532B9262CF}"/>
              </a:ext>
            </a:extLst>
          </p:cNvPr>
          <p:cNvSpPr>
            <a:spLocks noGrp="1"/>
          </p:cNvSpPr>
          <p:nvPr>
            <p:ph type="sldNum" sz="quarter" idx="12"/>
          </p:nvPr>
        </p:nvSpPr>
        <p:spPr/>
        <p:txBody>
          <a:bodyPr/>
          <a:lstStyle/>
          <a:p>
            <a:fld id="{83A13D89-E24D-4AE8-9615-E91B20A18861}" type="slidenum">
              <a:rPr lang="de-DE" smtClean="0"/>
              <a:t>15</a:t>
            </a:fld>
            <a:endParaRPr lang="de-DE"/>
          </a:p>
        </p:txBody>
      </p:sp>
    </p:spTree>
    <p:extLst>
      <p:ext uri="{BB962C8B-B14F-4D97-AF65-F5344CB8AC3E}">
        <p14:creationId xmlns:p14="http://schemas.microsoft.com/office/powerpoint/2010/main" val="353394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40000">
              <a:schemeClr val="accent2">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5755422"/>
          </a:xfrm>
          <a:prstGeom prst="rect">
            <a:avLst/>
          </a:prstGeom>
          <a:noFill/>
        </p:spPr>
        <p:txBody>
          <a:bodyPr wrap="square" rtlCol="0">
            <a:spAutoFit/>
          </a:bodyPr>
          <a:lstStyle/>
          <a:p>
            <a:r>
              <a:rPr lang="de-DE" sz="2400" b="1" dirty="0"/>
              <a:t>Vergleich Tempel – Freimaurertum (1)</a:t>
            </a:r>
          </a:p>
          <a:p>
            <a:endParaRPr lang="de-DE" sz="2400" b="1" dirty="0"/>
          </a:p>
          <a:p>
            <a:pPr marL="342900" indent="-342900">
              <a:buFont typeface="Arial" panose="020B0604020202020204" pitchFamily="34" charset="0"/>
              <a:buChar char="•"/>
            </a:pPr>
            <a:r>
              <a:rPr lang="de-DE" sz="2000" dirty="0"/>
              <a:t>Hauptmerkmale sind vollkommen gegensätzlich</a:t>
            </a:r>
            <a:br>
              <a:rPr lang="de-DE" sz="2000" dirty="0"/>
            </a:br>
            <a:r>
              <a:rPr lang="de-DE" sz="2000" dirty="0"/>
              <a:t>Tempel: profund religiös, Höhepunkt der Gottesverehrung</a:t>
            </a:r>
            <a:br>
              <a:rPr lang="de-DE" sz="2000" dirty="0"/>
            </a:br>
            <a:r>
              <a:rPr lang="de-DE" sz="2000" dirty="0"/>
              <a:t>Freimaurer: hat diverse religiöse Hintergründe, aber nicht Gegenstand der Rituale</a:t>
            </a:r>
            <a:br>
              <a:rPr lang="de-DE" sz="2000" dirty="0"/>
            </a:br>
            <a:endParaRPr lang="de-DE" sz="2000" dirty="0"/>
          </a:p>
          <a:p>
            <a:pPr marL="342900" indent="-342900">
              <a:buFont typeface="Arial" panose="020B0604020202020204" pitchFamily="34" charset="0"/>
              <a:buChar char="•"/>
            </a:pPr>
            <a:r>
              <a:rPr lang="de-DE" sz="2000" dirty="0"/>
              <a:t>Zweck:</a:t>
            </a:r>
            <a:br>
              <a:rPr lang="de-DE" sz="2000" dirty="0"/>
            </a:br>
            <a:r>
              <a:rPr lang="de-DE" sz="2000" dirty="0"/>
              <a:t>Tempel: Errichtet als Haus des Herrn, Vollzug von Verordnungen gültig für die Ewigkeit</a:t>
            </a:r>
            <a:br>
              <a:rPr lang="de-DE" sz="2000" dirty="0"/>
            </a:br>
            <a:r>
              <a:rPr lang="de-DE" sz="2000" dirty="0"/>
              <a:t>Freimaurer: Bruderschaft, mit dem Ziel die Gesellschaft zu verbessern und zu lernen</a:t>
            </a:r>
            <a:br>
              <a:rPr lang="de-DE" sz="2000" dirty="0"/>
            </a:br>
            <a:endParaRPr lang="de-DE" sz="2000" dirty="0"/>
          </a:p>
          <a:p>
            <a:pPr marL="342900" indent="-342900">
              <a:buFont typeface="Arial" panose="020B0604020202020204" pitchFamily="34" charset="0"/>
              <a:buChar char="•"/>
            </a:pPr>
            <a:r>
              <a:rPr lang="de-DE" sz="2000" dirty="0"/>
              <a:t>Weihung:</a:t>
            </a:r>
            <a:br>
              <a:rPr lang="de-DE" sz="2000" dirty="0"/>
            </a:br>
            <a:r>
              <a:rPr lang="de-DE" sz="2000" dirty="0"/>
              <a:t>Tempel: geweiht Gott, dem Vater von Jesus Christus</a:t>
            </a:r>
            <a:br>
              <a:rPr lang="de-DE" sz="2000" dirty="0"/>
            </a:br>
            <a:r>
              <a:rPr lang="de-DE" sz="2000" dirty="0"/>
              <a:t>Freimaurer: Kann Gott geweiht sein oder säkular, historisch besondere Rolle von Johannes dem Täufer und Johannes dem Offenbarer (nicht-säkular)</a:t>
            </a:r>
            <a:br>
              <a:rPr lang="de-DE" sz="2000" dirty="0"/>
            </a:br>
            <a:endParaRPr lang="de-DE" sz="2000" dirty="0"/>
          </a:p>
          <a:p>
            <a:pPr marL="342900" indent="-342900">
              <a:buFont typeface="Arial" panose="020B0604020202020204" pitchFamily="34" charset="0"/>
              <a:buChar char="•"/>
            </a:pPr>
            <a:r>
              <a:rPr lang="de-DE" sz="2000" dirty="0"/>
              <a:t>Zugang:</a:t>
            </a:r>
            <a:br>
              <a:rPr lang="de-DE" sz="2000" dirty="0"/>
            </a:br>
            <a:r>
              <a:rPr lang="de-DE" sz="2000" dirty="0"/>
              <a:t>Tempel: Tempelschein, persönliche Würdigkeit</a:t>
            </a:r>
            <a:br>
              <a:rPr lang="de-DE" sz="2000" dirty="0"/>
            </a:br>
            <a:r>
              <a:rPr lang="de-DE" sz="2000" dirty="0"/>
              <a:t>Freimaurer: durch Empfehlung und positiven Ruf</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410BF29C-E1E6-4A0C-A4FE-3FA813060202}"/>
              </a:ext>
            </a:extLst>
          </p:cNvPr>
          <p:cNvSpPr>
            <a:spLocks noGrp="1"/>
          </p:cNvSpPr>
          <p:nvPr>
            <p:ph type="sldNum" sz="quarter" idx="12"/>
          </p:nvPr>
        </p:nvSpPr>
        <p:spPr/>
        <p:txBody>
          <a:bodyPr/>
          <a:lstStyle/>
          <a:p>
            <a:fld id="{83A13D89-E24D-4AE8-9615-E91B20A18861}" type="slidenum">
              <a:rPr lang="de-DE" smtClean="0"/>
              <a:t>16</a:t>
            </a:fld>
            <a:endParaRPr lang="de-DE"/>
          </a:p>
        </p:txBody>
      </p:sp>
    </p:spTree>
    <p:extLst>
      <p:ext uri="{BB962C8B-B14F-4D97-AF65-F5344CB8AC3E}">
        <p14:creationId xmlns:p14="http://schemas.microsoft.com/office/powerpoint/2010/main" val="1584146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40000">
              <a:schemeClr val="accent2">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6063198"/>
          </a:xfrm>
          <a:prstGeom prst="rect">
            <a:avLst/>
          </a:prstGeom>
          <a:noFill/>
        </p:spPr>
        <p:txBody>
          <a:bodyPr wrap="square" rtlCol="0">
            <a:spAutoFit/>
          </a:bodyPr>
          <a:lstStyle/>
          <a:p>
            <a:r>
              <a:rPr lang="de-DE" sz="2400" b="1" dirty="0"/>
              <a:t>Vergleich Tempel – Freimaurertum (2)</a:t>
            </a:r>
          </a:p>
          <a:p>
            <a:endParaRPr lang="de-DE" sz="2400" b="1" dirty="0"/>
          </a:p>
          <a:p>
            <a:pPr marL="342900" indent="-342900">
              <a:buFont typeface="Arial" panose="020B0604020202020204" pitchFamily="34" charset="0"/>
              <a:buChar char="•"/>
            </a:pPr>
            <a:r>
              <a:rPr lang="de-DE" sz="2000" dirty="0"/>
              <a:t>Bezug zu biblischen Tempel:</a:t>
            </a:r>
            <a:br>
              <a:rPr lang="de-DE" sz="2000" dirty="0"/>
            </a:br>
            <a:r>
              <a:rPr lang="de-DE" sz="2000" dirty="0"/>
              <a:t>Tempel: Wiederherstellung alttestamentarischer Tempelverordnungen, Haus des Herrn</a:t>
            </a:r>
            <a:br>
              <a:rPr lang="de-DE" sz="2000" dirty="0"/>
            </a:br>
            <a:r>
              <a:rPr lang="de-DE" sz="2000" dirty="0"/>
              <a:t>Freimaurer: Stätte für allegorische Instruktionen und Rituale</a:t>
            </a:r>
            <a:br>
              <a:rPr lang="de-DE" sz="2000" dirty="0"/>
            </a:br>
            <a:endParaRPr lang="de-DE" sz="2000" dirty="0"/>
          </a:p>
          <a:p>
            <a:pPr marL="342900" indent="-342900">
              <a:buFont typeface="Arial" panose="020B0604020202020204" pitchFamily="34" charset="0"/>
              <a:buChar char="•"/>
            </a:pPr>
            <a:r>
              <a:rPr lang="de-DE" sz="2000" dirty="0"/>
              <a:t>Verordnungen und Rituale:</a:t>
            </a:r>
            <a:br>
              <a:rPr lang="de-DE" sz="2000" dirty="0"/>
            </a:br>
            <a:r>
              <a:rPr lang="de-DE" sz="2000" dirty="0"/>
              <a:t>Gemeinsamkeiten: Instruktionen durch Symbole, Drama, Verpflichtungen; Altar und Amtierender,</a:t>
            </a:r>
            <a:br>
              <a:rPr lang="de-DE" sz="2000" dirty="0"/>
            </a:br>
            <a:r>
              <a:rPr lang="de-DE" sz="2000" dirty="0"/>
              <a:t>der durch die Zeremonie führt.</a:t>
            </a:r>
            <a:br>
              <a:rPr lang="de-DE" sz="2000" dirty="0"/>
            </a:br>
            <a:r>
              <a:rPr lang="de-DE" sz="2000" dirty="0"/>
              <a:t>Unterschiede: </a:t>
            </a:r>
            <a:br>
              <a:rPr lang="de-DE" sz="2000" dirty="0"/>
            </a:br>
            <a:r>
              <a:rPr lang="de-DE" sz="2000" dirty="0"/>
              <a:t>Tempel: ewige Existenz des Menschen, von der Schöpfung aller Dinge bis zur Rückkehr zu Gott</a:t>
            </a:r>
            <a:br>
              <a:rPr lang="de-DE" sz="2000" dirty="0"/>
            </a:br>
            <a:r>
              <a:rPr lang="de-DE" sz="2000" dirty="0"/>
              <a:t>Freimaurer: Verbindung zum Solomonischen Zeitalter und Traditionen, Fortentwicklung, keine</a:t>
            </a:r>
            <a:br>
              <a:rPr lang="de-DE" sz="2000" dirty="0"/>
            </a:br>
            <a:r>
              <a:rPr lang="de-DE" sz="2000" dirty="0"/>
              <a:t>Vorverordnungen, Waschungen, Siegelungen etc.</a:t>
            </a:r>
            <a:br>
              <a:rPr lang="de-DE" sz="2000" dirty="0"/>
            </a:br>
            <a:endParaRPr lang="de-DE" sz="2000" dirty="0"/>
          </a:p>
          <a:p>
            <a:pPr marL="342900" indent="-342900">
              <a:buFont typeface="Arial" panose="020B0604020202020204" pitchFamily="34" charset="0"/>
              <a:buChar char="•"/>
            </a:pPr>
            <a:r>
              <a:rPr lang="de-DE" sz="2000" dirty="0"/>
              <a:t>Zentrierung:</a:t>
            </a:r>
            <a:br>
              <a:rPr lang="de-DE" sz="2000" dirty="0"/>
            </a:br>
            <a:r>
              <a:rPr lang="de-DE" sz="2000" dirty="0"/>
              <a:t>Tempel: vertikal, gerichtet auf den Erretter und die damit verbundenen Perspektiven</a:t>
            </a:r>
            <a:br>
              <a:rPr lang="de-DE" sz="2000" dirty="0"/>
            </a:br>
            <a:r>
              <a:rPr lang="de-DE" sz="2000" dirty="0"/>
              <a:t>Freimaurer: horizontal, gerichtet auf persönliche Entwicklung (säkular), in religiös ausgerichteten </a:t>
            </a:r>
            <a:br>
              <a:rPr lang="de-DE" sz="2000" dirty="0"/>
            </a:br>
            <a:r>
              <a:rPr lang="de-DE" sz="2000" dirty="0"/>
              <a:t>Logen auch mit Bezug auf das Leben nach dem Tod</a:t>
            </a:r>
            <a:br>
              <a:rPr lang="de-DE" sz="2000" dirty="0"/>
            </a:br>
            <a:endParaRPr lang="de-DE" sz="20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1C98F8B8-72CE-4AA2-9C73-BC53303D4047}"/>
              </a:ext>
            </a:extLst>
          </p:cNvPr>
          <p:cNvSpPr>
            <a:spLocks noGrp="1"/>
          </p:cNvSpPr>
          <p:nvPr>
            <p:ph type="sldNum" sz="quarter" idx="12"/>
          </p:nvPr>
        </p:nvSpPr>
        <p:spPr/>
        <p:txBody>
          <a:bodyPr/>
          <a:lstStyle/>
          <a:p>
            <a:fld id="{83A13D89-E24D-4AE8-9615-E91B20A18861}" type="slidenum">
              <a:rPr lang="de-DE" smtClean="0"/>
              <a:t>17</a:t>
            </a:fld>
            <a:endParaRPr lang="de-DE"/>
          </a:p>
        </p:txBody>
      </p:sp>
    </p:spTree>
    <p:extLst>
      <p:ext uri="{BB962C8B-B14F-4D97-AF65-F5344CB8AC3E}">
        <p14:creationId xmlns:p14="http://schemas.microsoft.com/office/powerpoint/2010/main" val="707219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40000">
              <a:schemeClr val="accent2">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6063198"/>
          </a:xfrm>
          <a:prstGeom prst="rect">
            <a:avLst/>
          </a:prstGeom>
          <a:noFill/>
        </p:spPr>
        <p:txBody>
          <a:bodyPr wrap="square" rtlCol="0">
            <a:spAutoFit/>
          </a:bodyPr>
          <a:lstStyle/>
          <a:p>
            <a:r>
              <a:rPr lang="de-DE" sz="2400" b="1" dirty="0"/>
              <a:t>Vergleich Tempel – Freimaurertum (3)</a:t>
            </a:r>
          </a:p>
          <a:p>
            <a:endParaRPr lang="de-DE" sz="2400" b="1" dirty="0"/>
          </a:p>
          <a:p>
            <a:pPr marL="342900" indent="-342900">
              <a:buFont typeface="Arial" panose="020B0604020202020204" pitchFamily="34" charset="0"/>
              <a:buChar char="•"/>
            </a:pPr>
            <a:r>
              <a:rPr lang="de-DE" sz="2000" dirty="0"/>
              <a:t>Autorität:</a:t>
            </a:r>
            <a:br>
              <a:rPr lang="de-DE" sz="2000" dirty="0"/>
            </a:br>
            <a:r>
              <a:rPr lang="de-DE" sz="2000" dirty="0"/>
              <a:t>Tempel: Kraft des Priestertums Gottes, im Namen Jesu Christi</a:t>
            </a:r>
            <a:br>
              <a:rPr lang="de-DE" sz="2000" dirty="0"/>
            </a:br>
            <a:r>
              <a:rPr lang="de-DE" sz="2000" dirty="0"/>
              <a:t>Freimaurer: strikt säkulare, irdische Administration</a:t>
            </a:r>
            <a:br>
              <a:rPr lang="de-DE" sz="2000" dirty="0"/>
            </a:br>
            <a:endParaRPr lang="de-DE" sz="2000" dirty="0"/>
          </a:p>
          <a:p>
            <a:pPr marL="342900" indent="-342900">
              <a:buFont typeface="Arial" panose="020B0604020202020204" pitchFamily="34" charset="0"/>
              <a:buChar char="•"/>
            </a:pPr>
            <a:r>
              <a:rPr lang="de-DE" sz="2000" dirty="0"/>
              <a:t>Fokus der Arbeit:</a:t>
            </a:r>
            <a:br>
              <a:rPr lang="de-DE" sz="2000" dirty="0"/>
            </a:br>
            <a:r>
              <a:rPr lang="de-DE" sz="2000" dirty="0"/>
              <a:t>Tempel: Umfasst gesamte Zeitdauer menschlicher Existenz, vom Vorherdasein, irdisches Leben bis</a:t>
            </a:r>
            <a:br>
              <a:rPr lang="de-DE" sz="2000" dirty="0"/>
            </a:br>
            <a:r>
              <a:rPr lang="de-DE" sz="2000" dirty="0"/>
              <a:t>zum ewigen Leben einschließlich stellvertretender Arbeit für Verstorbene</a:t>
            </a:r>
            <a:br>
              <a:rPr lang="de-DE" sz="2000" dirty="0"/>
            </a:br>
            <a:r>
              <a:rPr lang="de-DE" sz="2000" dirty="0"/>
              <a:t>Freimaurer: Gegenwartsbezogen mit Bezügen zur biblischen Vergangenheit, keine stellvertretenden</a:t>
            </a:r>
            <a:br>
              <a:rPr lang="de-DE" sz="2000" dirty="0"/>
            </a:br>
            <a:r>
              <a:rPr lang="de-DE" sz="2000" dirty="0"/>
              <a:t>Verordnungen</a:t>
            </a:r>
            <a:br>
              <a:rPr lang="de-DE" sz="2000" dirty="0"/>
            </a:br>
            <a:endParaRPr lang="de-DE" sz="2000" dirty="0"/>
          </a:p>
          <a:p>
            <a:pPr marL="342900" indent="-342900">
              <a:buFont typeface="Arial" panose="020B0604020202020204" pitchFamily="34" charset="0"/>
              <a:buChar char="•"/>
            </a:pPr>
            <a:r>
              <a:rPr lang="de-DE" sz="2000" dirty="0"/>
              <a:t>Ziele:</a:t>
            </a:r>
            <a:br>
              <a:rPr lang="de-DE" sz="2000" dirty="0"/>
            </a:br>
            <a:r>
              <a:rPr lang="de-DE" sz="2000" dirty="0"/>
              <a:t>Tempel: ewige Familie, Erhöhung für Frau und Mann im Reich Gottes, Plan der Erlösung</a:t>
            </a:r>
            <a:br>
              <a:rPr lang="de-DE" sz="2000" dirty="0"/>
            </a:br>
            <a:r>
              <a:rPr lang="de-DE" sz="2000" dirty="0"/>
              <a:t>Freimaurer: persönliche Entwicklung vom Guten zum Besseren, Vorbereitung auf die Zukunft</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Beide Institutionen haben das Ziel, Menschen zu verbessern und Gutes in der Gesellschaft zu</a:t>
            </a:r>
            <a:br>
              <a:rPr lang="de-DE" sz="2000" dirty="0"/>
            </a:br>
            <a:r>
              <a:rPr lang="de-DE" sz="2000" dirty="0"/>
              <a:t>bewirken.</a:t>
            </a:r>
            <a:br>
              <a:rPr lang="de-DE" sz="2000" dirty="0"/>
            </a:br>
            <a:endParaRPr lang="de-DE" sz="20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A6128F29-5782-4946-8819-844C6550678E}"/>
              </a:ext>
            </a:extLst>
          </p:cNvPr>
          <p:cNvSpPr>
            <a:spLocks noGrp="1"/>
          </p:cNvSpPr>
          <p:nvPr>
            <p:ph type="sldNum" sz="quarter" idx="12"/>
          </p:nvPr>
        </p:nvSpPr>
        <p:spPr/>
        <p:txBody>
          <a:bodyPr/>
          <a:lstStyle/>
          <a:p>
            <a:fld id="{83A13D89-E24D-4AE8-9615-E91B20A18861}" type="slidenum">
              <a:rPr lang="de-DE" smtClean="0"/>
              <a:t>18</a:t>
            </a:fld>
            <a:endParaRPr lang="de-DE"/>
          </a:p>
        </p:txBody>
      </p:sp>
    </p:spTree>
    <p:extLst>
      <p:ext uri="{BB962C8B-B14F-4D97-AF65-F5344CB8AC3E}">
        <p14:creationId xmlns:p14="http://schemas.microsoft.com/office/powerpoint/2010/main" val="2340556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40000">
              <a:schemeClr val="accent2">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2677656"/>
          </a:xfrm>
          <a:prstGeom prst="rect">
            <a:avLst/>
          </a:prstGeom>
          <a:noFill/>
        </p:spPr>
        <p:txBody>
          <a:bodyPr wrap="square" rtlCol="0">
            <a:spAutoFit/>
          </a:bodyPr>
          <a:lstStyle/>
          <a:p>
            <a:r>
              <a:rPr lang="de-DE" sz="2400" b="1" dirty="0"/>
              <a:t>Klärung einiger </a:t>
            </a:r>
            <a:r>
              <a:rPr lang="de-DE" sz="2400" b="1" dirty="0" err="1"/>
              <a:t>Irrümer</a:t>
            </a:r>
            <a:r>
              <a:rPr lang="de-DE" sz="2400" b="1" dirty="0"/>
              <a:t> (1)</a:t>
            </a:r>
          </a:p>
          <a:p>
            <a:endParaRPr lang="de-DE" sz="2400" b="1" dirty="0"/>
          </a:p>
          <a:p>
            <a:pPr marL="342900" indent="-342900">
              <a:buFont typeface="Arial" panose="020B0604020202020204" pitchFamily="34" charset="0"/>
              <a:buChar char="•"/>
            </a:pPr>
            <a:r>
              <a:rPr lang="de-DE" sz="2000" dirty="0"/>
              <a:t>Die Gründung der Freimaurerloge in </a:t>
            </a:r>
            <a:r>
              <a:rPr lang="de-DE" sz="2000" dirty="0" err="1"/>
              <a:t>Nauvoo</a:t>
            </a:r>
            <a:r>
              <a:rPr lang="de-DE" sz="2000" dirty="0"/>
              <a:t> kurz vor dem Vollzug der ersten </a:t>
            </a:r>
            <a:br>
              <a:rPr lang="de-DE" sz="2000" dirty="0"/>
            </a:br>
            <a:r>
              <a:rPr lang="de-DE" sz="2000" dirty="0"/>
              <a:t>Endowments in </a:t>
            </a:r>
            <a:r>
              <a:rPr lang="de-DE" sz="2000" dirty="0" err="1"/>
              <a:t>Nauvoo</a:t>
            </a:r>
            <a:r>
              <a:rPr lang="de-DE" sz="2000" dirty="0"/>
              <a:t> war nicht der Grund für die Unterschiede zwischen den im</a:t>
            </a:r>
            <a:br>
              <a:rPr lang="de-DE" sz="2000" dirty="0"/>
            </a:br>
            <a:r>
              <a:rPr lang="de-DE" sz="2000" dirty="0" err="1"/>
              <a:t>Kirtland</a:t>
            </a:r>
            <a:r>
              <a:rPr lang="de-DE" sz="2000" dirty="0"/>
              <a:t> Tempel und in </a:t>
            </a:r>
            <a:r>
              <a:rPr lang="de-DE" sz="2000" dirty="0" err="1"/>
              <a:t>Nauvoo</a:t>
            </a:r>
            <a:r>
              <a:rPr lang="de-DE" sz="2000" dirty="0"/>
              <a:t> vollzogenen Tempelverordnungen.</a:t>
            </a:r>
            <a:br>
              <a:rPr lang="de-DE" sz="2000" dirty="0"/>
            </a:br>
            <a:br>
              <a:rPr lang="de-DE" sz="2000" dirty="0"/>
            </a:br>
            <a:r>
              <a:rPr lang="de-DE" sz="2000" dirty="0"/>
              <a:t>Die Unterschiede waren vielmehr das Resultat fortlaufender Offenbarung (siehe u.a. </a:t>
            </a:r>
            <a:r>
              <a:rPr lang="de-DE" sz="2000" dirty="0" err="1"/>
              <a:t>LuB</a:t>
            </a:r>
            <a:r>
              <a:rPr lang="de-DE" sz="2000" dirty="0"/>
              <a:t> 124, die</a:t>
            </a:r>
            <a:br>
              <a:rPr lang="de-DE" sz="2000" dirty="0"/>
            </a:br>
            <a:r>
              <a:rPr lang="de-DE" sz="2000" dirty="0"/>
              <a:t>Wiederherstellung des Priestertums in seiner Fülle)</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pic>
        <p:nvPicPr>
          <p:cNvPr id="5" name="Grafik 4">
            <a:extLst>
              <a:ext uri="{FF2B5EF4-FFF2-40B4-BE49-F238E27FC236}">
                <a16:creationId xmlns:a16="http://schemas.microsoft.com/office/drawing/2014/main" id="{38F3E26F-B9B5-4A8F-85BA-78020FF71B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8859" y="3245783"/>
            <a:ext cx="4263414" cy="3197561"/>
          </a:xfrm>
          <a:prstGeom prst="rect">
            <a:avLst/>
          </a:prstGeom>
        </p:spPr>
      </p:pic>
      <p:pic>
        <p:nvPicPr>
          <p:cNvPr id="7" name="Grafik 6">
            <a:extLst>
              <a:ext uri="{FF2B5EF4-FFF2-40B4-BE49-F238E27FC236}">
                <a16:creationId xmlns:a16="http://schemas.microsoft.com/office/drawing/2014/main" id="{5701687F-33ED-4BC3-98C4-F94F9C57FA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9923" y="3245783"/>
            <a:ext cx="4263415" cy="3197561"/>
          </a:xfrm>
          <a:prstGeom prst="rect">
            <a:avLst/>
          </a:prstGeom>
        </p:spPr>
      </p:pic>
      <p:sp>
        <p:nvSpPr>
          <p:cNvPr id="8" name="Foliennummernplatzhalter 7">
            <a:extLst>
              <a:ext uri="{FF2B5EF4-FFF2-40B4-BE49-F238E27FC236}">
                <a16:creationId xmlns:a16="http://schemas.microsoft.com/office/drawing/2014/main" id="{1B1A55F4-B7DD-4C04-9C90-2ABDEC87775B}"/>
              </a:ext>
            </a:extLst>
          </p:cNvPr>
          <p:cNvSpPr>
            <a:spLocks noGrp="1"/>
          </p:cNvSpPr>
          <p:nvPr>
            <p:ph type="sldNum" sz="quarter" idx="12"/>
          </p:nvPr>
        </p:nvSpPr>
        <p:spPr/>
        <p:txBody>
          <a:bodyPr/>
          <a:lstStyle/>
          <a:p>
            <a:fld id="{83A13D89-E24D-4AE8-9615-E91B20A18861}" type="slidenum">
              <a:rPr lang="de-DE" smtClean="0"/>
              <a:t>19</a:t>
            </a:fld>
            <a:endParaRPr lang="de-DE"/>
          </a:p>
        </p:txBody>
      </p:sp>
    </p:spTree>
    <p:extLst>
      <p:ext uri="{BB962C8B-B14F-4D97-AF65-F5344CB8AC3E}">
        <p14:creationId xmlns:p14="http://schemas.microsoft.com/office/powerpoint/2010/main" val="1809424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40000">
              <a:schemeClr val="accent2">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5755422"/>
          </a:xfrm>
          <a:prstGeom prst="rect">
            <a:avLst/>
          </a:prstGeom>
          <a:noFill/>
        </p:spPr>
        <p:txBody>
          <a:bodyPr wrap="square" rtlCol="0">
            <a:spAutoFit/>
          </a:bodyPr>
          <a:lstStyle/>
          <a:p>
            <a:r>
              <a:rPr lang="de-DE" sz="2400" b="1" dirty="0"/>
              <a:t>Klärung einiger </a:t>
            </a:r>
            <a:r>
              <a:rPr lang="de-DE" sz="2400" b="1" dirty="0" err="1"/>
              <a:t>Irrümer</a:t>
            </a:r>
            <a:r>
              <a:rPr lang="de-DE" sz="2400" b="1" dirty="0"/>
              <a:t> (2)</a:t>
            </a:r>
          </a:p>
          <a:p>
            <a:endParaRPr lang="de-DE" sz="2400" b="1" dirty="0"/>
          </a:p>
          <a:p>
            <a:pPr marL="342900" indent="-342900">
              <a:buFont typeface="Arial" panose="020B0604020202020204" pitchFamily="34" charset="0"/>
              <a:buChar char="•"/>
            </a:pPr>
            <a:r>
              <a:rPr lang="de-DE" sz="2000" dirty="0"/>
              <a:t>Es bestand kein Bedarf für Joseph Smith, Tempelverordnungen von überall zu „borgen“,</a:t>
            </a:r>
            <a:br>
              <a:rPr lang="de-DE" sz="2000" dirty="0"/>
            </a:br>
            <a:r>
              <a:rPr lang="de-DE" sz="2000" dirty="0"/>
              <a:t>um dem Grundsatz, jede Wahrheit anzunehmen, egal wo sie zu finden ist, gerecht zu</a:t>
            </a:r>
            <a:br>
              <a:rPr lang="de-DE" sz="2000" dirty="0"/>
            </a:br>
            <a:r>
              <a:rPr lang="de-DE" sz="2000" dirty="0"/>
              <a:t>werden.</a:t>
            </a:r>
            <a:br>
              <a:rPr lang="de-DE" sz="2000" dirty="0"/>
            </a:br>
            <a:r>
              <a:rPr lang="de-DE" sz="2000" dirty="0"/>
              <a:t>1. Hat Joseph Smith diesen Grundsatz in einem völlig anderen Zusammenhang vertreten.</a:t>
            </a:r>
            <a:br>
              <a:rPr lang="de-DE" sz="2000" dirty="0"/>
            </a:br>
            <a:r>
              <a:rPr lang="de-DE" sz="2000" dirty="0"/>
              <a:t>2. Hat der Herr offenbart (siehe </a:t>
            </a:r>
            <a:r>
              <a:rPr lang="de-DE" sz="2000" dirty="0" err="1"/>
              <a:t>LuB</a:t>
            </a:r>
            <a:r>
              <a:rPr lang="de-DE" sz="2000" dirty="0"/>
              <a:t> 124), dass die ursprünglichen, alten </a:t>
            </a:r>
            <a:r>
              <a:rPr lang="de-DE" sz="2000" dirty="0" err="1"/>
              <a:t>Tempelverordungen</a:t>
            </a:r>
            <a:r>
              <a:rPr lang="de-DE" sz="2000" dirty="0"/>
              <a:t> wiederhergestellt werden und</a:t>
            </a:r>
            <a:br>
              <a:rPr lang="de-DE" sz="2000" dirty="0"/>
            </a:br>
            <a:r>
              <a:rPr lang="de-DE" sz="2000" dirty="0"/>
              <a:t>3. klar gestellt, dass er keine Verordnungen etc. annehmen wird, die nicht von Ihm autorisiert sind.</a:t>
            </a:r>
            <a:br>
              <a:rPr lang="de-DE" sz="2000" dirty="0"/>
            </a:br>
            <a:endParaRPr lang="de-DE" sz="2000" dirty="0"/>
          </a:p>
          <a:p>
            <a:pPr marL="342900" indent="-342900">
              <a:buFont typeface="Arial" panose="020B0604020202020204" pitchFamily="34" charset="0"/>
              <a:buChar char="•"/>
            </a:pPr>
            <a:r>
              <a:rPr lang="de-DE" sz="2000" dirty="0"/>
              <a:t>Es war nicht Joseph </a:t>
            </a:r>
            <a:r>
              <a:rPr lang="de-DE" sz="2000" dirty="0" err="1"/>
              <a:t>Smith´s</a:t>
            </a:r>
            <a:r>
              <a:rPr lang="de-DE" sz="2000" dirty="0"/>
              <a:t> Absicht, das Freimaurertum in seiner reinen Form wiederherzustellen. </a:t>
            </a:r>
            <a:br>
              <a:rPr lang="de-DE" sz="2000" dirty="0"/>
            </a:br>
            <a:r>
              <a:rPr lang="de-DE" sz="2000" dirty="0"/>
              <a:t>1. Dies erklärt sich aus den fundamentalen Unterschieden beider Organisationen.</a:t>
            </a:r>
            <a:br>
              <a:rPr lang="de-DE" sz="2000" dirty="0"/>
            </a:br>
            <a:r>
              <a:rPr lang="de-DE" sz="2000" dirty="0"/>
              <a:t>2. Eine „reine“ Form des Freimaurertums lässt sich geschichtlich überhaupt nicht feststellen.</a:t>
            </a:r>
            <a:br>
              <a:rPr lang="de-DE" sz="2000" dirty="0"/>
            </a:br>
            <a:r>
              <a:rPr lang="de-DE" sz="2000" dirty="0"/>
              <a:t>Referenzen verschiedener Kirchenführer, dass die </a:t>
            </a:r>
            <a:r>
              <a:rPr lang="de-DE" sz="2000" dirty="0" err="1"/>
              <a:t>Tempelverordungen</a:t>
            </a:r>
            <a:r>
              <a:rPr lang="de-DE" sz="2000" dirty="0"/>
              <a:t> das wahre oder reine Frei-</a:t>
            </a:r>
            <a:br>
              <a:rPr lang="de-DE" sz="2000" dirty="0"/>
            </a:br>
            <a:r>
              <a:rPr lang="de-DE" sz="2000" dirty="0" err="1"/>
              <a:t>maurertum</a:t>
            </a:r>
            <a:r>
              <a:rPr lang="de-DE" sz="2000" dirty="0"/>
              <a:t> darstellen, müssen differenziert und im historischen Kontext betrachtet werden und bestätigen keineswegs die oben genannte These. Die Ansicht, dass das Freimaurertum direkt vom</a:t>
            </a:r>
            <a:br>
              <a:rPr lang="de-DE" sz="2000" dirty="0"/>
            </a:br>
            <a:r>
              <a:rPr lang="de-DE" sz="2000" dirty="0"/>
              <a:t>Salomonischen Tempel abstammt und in gewisser Weise theologisch degeneriert war, war im 19.</a:t>
            </a:r>
            <a:br>
              <a:rPr lang="de-DE" sz="2000" dirty="0"/>
            </a:br>
            <a:r>
              <a:rPr lang="de-DE" sz="2000" dirty="0"/>
              <a:t>Jahrhundert besonders in den Vereinigten Staaten noch weit verbreitet.</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B872EC3E-91A2-43D9-A520-915DE90F3920}"/>
              </a:ext>
            </a:extLst>
          </p:cNvPr>
          <p:cNvSpPr>
            <a:spLocks noGrp="1"/>
          </p:cNvSpPr>
          <p:nvPr>
            <p:ph type="sldNum" sz="quarter" idx="12"/>
          </p:nvPr>
        </p:nvSpPr>
        <p:spPr/>
        <p:txBody>
          <a:bodyPr/>
          <a:lstStyle/>
          <a:p>
            <a:fld id="{83A13D89-E24D-4AE8-9615-E91B20A18861}" type="slidenum">
              <a:rPr lang="de-DE" smtClean="0"/>
              <a:t>20</a:t>
            </a:fld>
            <a:endParaRPr lang="de-DE"/>
          </a:p>
        </p:txBody>
      </p:sp>
    </p:spTree>
    <p:extLst>
      <p:ext uri="{BB962C8B-B14F-4D97-AF65-F5344CB8AC3E}">
        <p14:creationId xmlns:p14="http://schemas.microsoft.com/office/powerpoint/2010/main" val="1899688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40000">
              <a:schemeClr val="accent2">
                <a:lumMod val="20000"/>
                <a:lumOff val="80000"/>
              </a:schemeClr>
            </a:gs>
            <a:gs pos="96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6063198"/>
          </a:xfrm>
          <a:prstGeom prst="rect">
            <a:avLst/>
          </a:prstGeom>
          <a:noFill/>
        </p:spPr>
        <p:txBody>
          <a:bodyPr wrap="square" rtlCol="0">
            <a:spAutoFit/>
          </a:bodyPr>
          <a:lstStyle/>
          <a:p>
            <a:r>
              <a:rPr lang="de-DE" sz="2400" b="1" dirty="0"/>
              <a:t>Klärung einiger </a:t>
            </a:r>
            <a:r>
              <a:rPr lang="de-DE" sz="2400" b="1" dirty="0" err="1"/>
              <a:t>Irrümer</a:t>
            </a:r>
            <a:r>
              <a:rPr lang="de-DE" sz="2400" b="1" dirty="0"/>
              <a:t> (3)</a:t>
            </a:r>
          </a:p>
          <a:p>
            <a:endParaRPr lang="de-DE" sz="2400" b="1" dirty="0"/>
          </a:p>
          <a:p>
            <a:pPr marL="342900" indent="-342900">
              <a:buFont typeface="Arial" panose="020B0604020202020204" pitchFamily="34" charset="0"/>
              <a:buChar char="•"/>
            </a:pPr>
            <a:r>
              <a:rPr lang="de-DE" sz="2000" dirty="0"/>
              <a:t>Joseph Smith hat die Tempelverordnungen in </a:t>
            </a:r>
            <a:r>
              <a:rPr lang="de-DE" sz="2000" dirty="0" err="1"/>
              <a:t>Nauvoo</a:t>
            </a:r>
            <a:r>
              <a:rPr lang="de-DE" sz="2000" dirty="0"/>
              <a:t> nicht durch einen Prozess</a:t>
            </a:r>
            <a:br>
              <a:rPr lang="de-DE" sz="2000" dirty="0"/>
            </a:br>
            <a:r>
              <a:rPr lang="de-DE" sz="2000" dirty="0"/>
              <a:t>selbsterzeugter „Eingebungen“ wiederhergestellt, wie dies von John C. Bennett</a:t>
            </a:r>
            <a:br>
              <a:rPr lang="de-DE" sz="2000" dirty="0"/>
            </a:br>
            <a:r>
              <a:rPr lang="de-DE" sz="2000" dirty="0"/>
              <a:t>nach seiner Exkommunikation dargestellt wurde.</a:t>
            </a:r>
            <a:br>
              <a:rPr lang="de-DE" sz="2000" dirty="0"/>
            </a:br>
            <a:r>
              <a:rPr lang="de-DE" sz="2000" dirty="0"/>
              <a:t>1. Bennett widersprach sich in anderen Publikationen selbst, so dass seine Ausfälle als persönliche</a:t>
            </a:r>
            <a:br>
              <a:rPr lang="de-DE" sz="2000" dirty="0"/>
            </a:br>
            <a:r>
              <a:rPr lang="de-DE" sz="2000" dirty="0"/>
              <a:t>Motivation zu werten sind.</a:t>
            </a:r>
            <a:br>
              <a:rPr lang="de-DE" sz="2000" dirty="0"/>
            </a:br>
            <a:r>
              <a:rPr lang="de-DE" sz="2000" dirty="0"/>
              <a:t>2. </a:t>
            </a:r>
            <a:r>
              <a:rPr lang="de-DE" sz="2000" dirty="0" err="1"/>
              <a:t>LuB</a:t>
            </a:r>
            <a:r>
              <a:rPr lang="de-DE" sz="2000" dirty="0"/>
              <a:t> 124:42: „Und ich werde meinem Knecht Joseph alles zeigen, was dieses Haus betrifft, auch das dazugehörige Priestertum sowie die Stelle, wo es erbaut werden soll.“</a:t>
            </a:r>
            <a:br>
              <a:rPr lang="de-DE" sz="2000" dirty="0"/>
            </a:br>
            <a:r>
              <a:rPr lang="de-DE" sz="2000" dirty="0"/>
              <a:t>3. Unzählige Zeugnisse von Frauen und Männern, die den Prozess fortlaufender Offenbarung mit-</a:t>
            </a:r>
            <a:br>
              <a:rPr lang="de-DE" sz="2000" dirty="0"/>
            </a:br>
            <a:r>
              <a:rPr lang="de-DE" sz="2000" dirty="0"/>
              <a:t>erlebt haben.</a:t>
            </a:r>
            <a:br>
              <a:rPr lang="de-DE" sz="2000" dirty="0"/>
            </a:br>
            <a:endParaRPr lang="de-DE" sz="2000" dirty="0"/>
          </a:p>
          <a:p>
            <a:pPr marL="342900" indent="-342900">
              <a:buFont typeface="Arial" panose="020B0604020202020204" pitchFamily="34" charset="0"/>
              <a:buChar char="•"/>
            </a:pPr>
            <a:r>
              <a:rPr lang="de-DE" sz="2000" dirty="0"/>
              <a:t>Joseph Smith wird freimaurerische Terminologie zugeschrieben, lange bevor er Freimaurer wurde. Dabei handelt es sich einerseits um Begriffe, die nicht exklusiv dem Freimaurertum zugerechnet werden können und andererseits um zum Teil weit hergeholte Interpretationen von Kritikern, z.B.</a:t>
            </a:r>
            <a:br>
              <a:rPr lang="de-DE" sz="2000" dirty="0"/>
            </a:br>
            <a:r>
              <a:rPr lang="de-DE" sz="2000" dirty="0"/>
              <a:t>Meister Mahan (siehe Moses 5:31, 49) als Abwandlung von Meister Mason, was eine willkürliche </a:t>
            </a:r>
            <a:br>
              <a:rPr lang="de-DE" sz="2000" dirty="0"/>
            </a:br>
            <a:r>
              <a:rPr lang="de-DE" sz="2000" dirty="0"/>
              <a:t>Behauptung ist, wenn man sich mit den hebräischen Wurzeln des Namens Mahan (für Zerstörer) als</a:t>
            </a:r>
            <a:br>
              <a:rPr lang="de-DE" sz="2000" dirty="0"/>
            </a:br>
            <a:r>
              <a:rPr lang="de-DE" sz="2000" dirty="0"/>
              <a:t>Bezeichnung für den Widersacher beschäftigt, wodurch der Text in der Köstlichen Perle einen </a:t>
            </a:r>
            <a:br>
              <a:rPr lang="de-DE" sz="2000" dirty="0"/>
            </a:br>
            <a:r>
              <a:rPr lang="de-DE" sz="2000" dirty="0"/>
              <a:t>tiefen Sinn ergibt.</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AE838B2D-B4AB-46D0-A23B-AB6EA4224189}"/>
              </a:ext>
            </a:extLst>
          </p:cNvPr>
          <p:cNvSpPr>
            <a:spLocks noGrp="1"/>
          </p:cNvSpPr>
          <p:nvPr>
            <p:ph type="sldNum" sz="quarter" idx="12"/>
          </p:nvPr>
        </p:nvSpPr>
        <p:spPr/>
        <p:txBody>
          <a:bodyPr/>
          <a:lstStyle/>
          <a:p>
            <a:fld id="{83A13D89-E24D-4AE8-9615-E91B20A18861}" type="slidenum">
              <a:rPr lang="de-DE" smtClean="0"/>
              <a:t>21</a:t>
            </a:fld>
            <a:endParaRPr lang="de-DE"/>
          </a:p>
        </p:txBody>
      </p:sp>
    </p:spTree>
    <p:extLst>
      <p:ext uri="{BB962C8B-B14F-4D97-AF65-F5344CB8AC3E}">
        <p14:creationId xmlns:p14="http://schemas.microsoft.com/office/powerpoint/2010/main" val="3775985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461665"/>
          </a:xfrm>
          <a:prstGeom prst="rect">
            <a:avLst/>
          </a:prstGeom>
          <a:noFill/>
        </p:spPr>
        <p:txBody>
          <a:bodyPr wrap="square" rtlCol="0">
            <a:spAutoFit/>
          </a:bodyPr>
          <a:lstStyle/>
          <a:p>
            <a:endParaRPr lang="de-DE" sz="2400" b="1"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Rectangle 1">
            <a:extLst>
              <a:ext uri="{FF2B5EF4-FFF2-40B4-BE49-F238E27FC236}">
                <a16:creationId xmlns:a16="http://schemas.microsoft.com/office/drawing/2014/main" id="{781BCA86-C7FC-49F4-A099-F1DFB090701F}"/>
              </a:ext>
            </a:extLst>
          </p:cNvPr>
          <p:cNvSpPr>
            <a:spLocks noChangeArrowheads="1"/>
          </p:cNvSpPr>
          <p:nvPr/>
        </p:nvSpPr>
        <p:spPr bwMode="auto">
          <a:xfrm>
            <a:off x="577416" y="697371"/>
            <a:ext cx="9248973" cy="5816977"/>
          </a:xfrm>
          <a:prstGeom prst="rect">
            <a:avLst/>
          </a:prstGeom>
          <a:solidFill>
            <a:schemeClr val="accent4">
              <a:lumMod val="20000"/>
              <a:lumOff val="80000"/>
            </a:schemeClr>
          </a:solidFill>
          <a:ln>
            <a:noFill/>
          </a:ln>
          <a:effectLst/>
        </p:spPr>
        <p:txBody>
          <a:bodyPr vert="horz" wrap="square" lIns="253920" tIns="4572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2400" b="1" u="none" strike="noStrike" cap="none" normalizeH="0" baseline="0" dirty="0">
                <a:ln>
                  <a:noFill/>
                </a:ln>
                <a:solidFill>
                  <a:srgbClr val="333333"/>
                </a:solidFill>
                <a:effectLst/>
                <a:ea typeface="Roboto"/>
              </a:rPr>
              <a:t>"</a:t>
            </a:r>
            <a:r>
              <a:rPr kumimoji="0" lang="de-DE" altLang="de-DE" sz="2400" b="1" u="none" strike="noStrike" cap="none" normalizeH="0" baseline="0" dirty="0" err="1">
                <a:ln>
                  <a:noFill/>
                </a:ln>
                <a:solidFill>
                  <a:srgbClr val="333333"/>
                </a:solidFill>
                <a:effectLst/>
                <a:ea typeface="Roboto"/>
              </a:rPr>
              <a:t>It</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has</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always</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been</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commonly</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reported</a:t>
            </a:r>
            <a:r>
              <a:rPr kumimoji="0" lang="de-DE" altLang="de-DE" sz="2400" b="1" u="none" strike="noStrike" cap="none" normalizeH="0" baseline="0" dirty="0">
                <a:ln>
                  <a:noFill/>
                </a:ln>
                <a:solidFill>
                  <a:srgbClr val="333333"/>
                </a:solidFill>
                <a:effectLst/>
                <a:ea typeface="Roboto"/>
              </a:rPr>
              <a:t>, and to a </a:t>
            </a:r>
            <a:r>
              <a:rPr kumimoji="0" lang="de-DE" altLang="de-DE" sz="2400" b="1" u="none" strike="noStrike" cap="none" normalizeH="0" baseline="0" dirty="0" err="1">
                <a:ln>
                  <a:noFill/>
                </a:ln>
                <a:solidFill>
                  <a:srgbClr val="333333"/>
                </a:solidFill>
                <a:effectLst/>
                <a:ea typeface="Roboto"/>
              </a:rPr>
              <a:t>great</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extent</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believed</a:t>
            </a:r>
            <a:r>
              <a:rPr kumimoji="0" lang="de-DE" altLang="de-DE" sz="2400" b="1" u="none" strike="noStrike" cap="none" normalizeH="0" baseline="0" dirty="0">
                <a:ln>
                  <a:noFill/>
                </a:ln>
                <a:solidFill>
                  <a:srgbClr val="333333"/>
                </a:solidFill>
                <a:effectLst/>
                <a:ea typeface="Roboto"/>
              </a:rPr>
              <a:t>, that </a:t>
            </a:r>
            <a:r>
              <a:rPr kumimoji="0" lang="de-DE" altLang="de-DE" sz="2400" b="1" u="none" strike="noStrike" cap="none" normalizeH="0" baseline="0" dirty="0" err="1">
                <a:ln>
                  <a:noFill/>
                </a:ln>
                <a:solidFill>
                  <a:srgbClr val="333333"/>
                </a:solidFill>
                <a:effectLst/>
                <a:ea typeface="Roboto"/>
              </a:rPr>
              <a:t>the</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mysteries</a:t>
            </a:r>
            <a:r>
              <a:rPr kumimoji="0" lang="de-DE" altLang="de-DE" sz="2400" b="1" u="none" strike="noStrike" cap="none" normalizeH="0" baseline="0" dirty="0">
                <a:ln>
                  <a:noFill/>
                </a:ln>
                <a:solidFill>
                  <a:srgbClr val="333333"/>
                </a:solidFill>
                <a:effectLst/>
                <a:ea typeface="Roboto"/>
              </a:rPr>
              <a:t> of </a:t>
            </a:r>
            <a:r>
              <a:rPr kumimoji="0" lang="de-DE" altLang="de-DE" sz="2400" b="1" u="none" strike="noStrike" cap="none" normalizeH="0" baseline="0" dirty="0" err="1">
                <a:ln>
                  <a:noFill/>
                </a:ln>
                <a:solidFill>
                  <a:srgbClr val="333333"/>
                </a:solidFill>
                <a:effectLst/>
                <a:ea typeface="Roboto"/>
              </a:rPr>
              <a:t>the</a:t>
            </a:r>
            <a:r>
              <a:rPr kumimoji="0" lang="de-DE" altLang="de-DE" sz="2400" b="1" u="none" strike="noStrike" cap="none" normalizeH="0" baseline="0" dirty="0">
                <a:ln>
                  <a:noFill/>
                </a:ln>
                <a:solidFill>
                  <a:srgbClr val="333333"/>
                </a:solidFill>
                <a:effectLst/>
                <a:ea typeface="Roboto"/>
              </a:rPr>
              <a:t> Endowment House </a:t>
            </a:r>
            <a:r>
              <a:rPr kumimoji="0" lang="de-DE" altLang="de-DE" sz="2400" b="1" u="none" strike="noStrike" cap="none" normalizeH="0" baseline="0" dirty="0" err="1">
                <a:ln>
                  <a:noFill/>
                </a:ln>
                <a:solidFill>
                  <a:srgbClr val="333333"/>
                </a:solidFill>
                <a:effectLst/>
                <a:ea typeface="Roboto"/>
              </a:rPr>
              <a:t>were</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only</a:t>
            </a:r>
            <a:r>
              <a:rPr kumimoji="0" lang="de-DE" altLang="de-DE" sz="2400" b="1" u="none" strike="noStrike" cap="none" normalizeH="0" baseline="0" dirty="0">
                <a:ln>
                  <a:noFill/>
                </a:ln>
                <a:solidFill>
                  <a:srgbClr val="333333"/>
                </a:solidFill>
                <a:effectLst/>
                <a:ea typeface="Roboto"/>
              </a:rPr>
              <a:t> a </a:t>
            </a:r>
            <a:r>
              <a:rPr kumimoji="0" lang="de-DE" altLang="de-DE" sz="2400" b="1" u="none" strike="noStrike" cap="none" normalizeH="0" baseline="0" dirty="0" err="1">
                <a:ln>
                  <a:noFill/>
                </a:ln>
                <a:solidFill>
                  <a:srgbClr val="333333"/>
                </a:solidFill>
                <a:effectLst/>
                <a:ea typeface="Roboto"/>
              </a:rPr>
              <a:t>sort</a:t>
            </a:r>
            <a:r>
              <a:rPr kumimoji="0" lang="de-DE" altLang="de-DE" sz="2400" b="1" u="none" strike="noStrike" cap="none" normalizeH="0" baseline="0" dirty="0">
                <a:ln>
                  <a:noFill/>
                </a:ln>
                <a:solidFill>
                  <a:srgbClr val="333333"/>
                </a:solidFill>
                <a:effectLst/>
                <a:ea typeface="Roboto"/>
              </a:rPr>
              <a:t> of </a:t>
            </a:r>
            <a:r>
              <a:rPr kumimoji="0" lang="de-DE" altLang="de-DE" sz="2400" b="1" u="none" strike="noStrike" cap="none" normalizeH="0" baseline="0" dirty="0" err="1">
                <a:ln>
                  <a:noFill/>
                </a:ln>
                <a:solidFill>
                  <a:srgbClr val="333333"/>
                </a:solidFill>
                <a:effectLst/>
                <a:ea typeface="Roboto"/>
              </a:rPr>
              <a:t>initiation</a:t>
            </a:r>
            <a:r>
              <a:rPr kumimoji="0" lang="de-DE" altLang="de-DE" sz="2400" b="1" u="none" strike="noStrike" cap="none" normalizeH="0" baseline="0" dirty="0">
                <a:ln>
                  <a:noFill/>
                </a:ln>
                <a:solidFill>
                  <a:srgbClr val="333333"/>
                </a:solidFill>
                <a:effectLst/>
                <a:ea typeface="Roboto"/>
              </a:rPr>
              <a:t>…of </a:t>
            </a:r>
            <a:r>
              <a:rPr kumimoji="0" lang="de-DE" altLang="de-DE" sz="2400" b="1" u="none" strike="noStrike" cap="none" normalizeH="0" baseline="0" dirty="0" err="1">
                <a:ln>
                  <a:noFill/>
                </a:ln>
                <a:solidFill>
                  <a:srgbClr val="333333"/>
                </a:solidFill>
                <a:effectLst/>
                <a:ea typeface="Roboto"/>
              </a:rPr>
              <a:t>the</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rites</a:t>
            </a:r>
            <a:r>
              <a:rPr kumimoji="0" lang="de-DE" altLang="de-DE" sz="2400" b="1" u="none" strike="noStrike" cap="none" normalizeH="0" baseline="0" dirty="0">
                <a:ln>
                  <a:noFill/>
                </a:ln>
                <a:solidFill>
                  <a:srgbClr val="333333"/>
                </a:solidFill>
                <a:effectLst/>
                <a:ea typeface="Roboto"/>
              </a:rPr>
              <a:t> of </a:t>
            </a:r>
            <a:r>
              <a:rPr kumimoji="0" lang="de-DE" altLang="de-DE" sz="2400" b="1" u="none" strike="noStrike" cap="none" normalizeH="0" baseline="0" dirty="0" err="1">
                <a:ln>
                  <a:noFill/>
                </a:ln>
                <a:solidFill>
                  <a:srgbClr val="333333"/>
                </a:solidFill>
                <a:effectLst/>
                <a:ea typeface="Roboto"/>
              </a:rPr>
              <a:t>Masonry</a:t>
            </a:r>
            <a:r>
              <a:rPr kumimoji="0" lang="de-DE" altLang="de-DE" sz="2400" b="1" u="none" strike="noStrike" cap="none" normalizeH="0" baseline="0" dirty="0">
                <a:ln>
                  <a:noFill/>
                </a:ln>
                <a:solidFill>
                  <a:srgbClr val="333333"/>
                </a:solidFill>
                <a:effectLst/>
                <a:ea typeface="Roboto"/>
              </a:rPr>
              <a:t>; but I </a:t>
            </a:r>
            <a:r>
              <a:rPr kumimoji="0" lang="de-DE" altLang="de-DE" sz="2400" b="1" u="none" strike="noStrike" cap="none" normalizeH="0" baseline="0" dirty="0" err="1">
                <a:ln>
                  <a:noFill/>
                </a:ln>
                <a:solidFill>
                  <a:srgbClr val="333333"/>
                </a:solidFill>
                <a:effectLst/>
                <a:ea typeface="Roboto"/>
              </a:rPr>
              <a:t>need</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hardly</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say</a:t>
            </a:r>
            <a:r>
              <a:rPr kumimoji="0" lang="de-DE" altLang="de-DE" sz="2400" b="1" u="none" strike="noStrike" cap="none" normalizeH="0" baseline="0" dirty="0">
                <a:ln>
                  <a:noFill/>
                </a:ln>
                <a:solidFill>
                  <a:srgbClr val="333333"/>
                </a:solidFill>
                <a:effectLst/>
                <a:ea typeface="Roboto"/>
              </a:rPr>
              <a:t> that </a:t>
            </a:r>
            <a:r>
              <a:rPr kumimoji="0" lang="de-DE" altLang="de-DE" sz="2400" b="1" u="none" strike="noStrike" cap="none" normalizeH="0" baseline="0" dirty="0" err="1">
                <a:ln>
                  <a:noFill/>
                </a:ln>
                <a:solidFill>
                  <a:srgbClr val="333333"/>
                </a:solidFill>
                <a:effectLst/>
                <a:ea typeface="Roboto"/>
              </a:rPr>
              <a:t>this</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statement</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when</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examined</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by</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the</a:t>
            </a:r>
            <a:r>
              <a:rPr kumimoji="0" lang="de-DE" altLang="de-DE" sz="2400" b="1" u="none" strike="noStrike" cap="none" normalizeH="0" baseline="0" dirty="0">
                <a:ln>
                  <a:noFill/>
                </a:ln>
                <a:solidFill>
                  <a:srgbClr val="333333"/>
                </a:solidFill>
                <a:effectLst/>
                <a:ea typeface="Roboto"/>
              </a:rPr>
              <a:t> light of </a:t>
            </a:r>
            <a:r>
              <a:rPr kumimoji="0" lang="de-DE" altLang="de-DE" sz="2400" b="1" u="none" strike="noStrike" cap="none" normalizeH="0" baseline="0" dirty="0" err="1">
                <a:ln>
                  <a:noFill/>
                </a:ln>
                <a:solidFill>
                  <a:srgbClr val="333333"/>
                </a:solidFill>
                <a:effectLst/>
                <a:ea typeface="Roboto"/>
              </a:rPr>
              <a:t>facts</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is</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altogether</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ungrounded</a:t>
            </a:r>
            <a:r>
              <a:rPr kumimoji="0" lang="de-DE" altLang="de-DE" sz="2400" b="1" u="none" strike="noStrike" cap="none" normalizeH="0" baseline="0" dirty="0">
                <a:ln>
                  <a:noFill/>
                </a:ln>
                <a:solidFill>
                  <a:srgbClr val="333333"/>
                </a:solidFill>
                <a:effectLst/>
                <a:ea typeface="Roboto"/>
              </a:rPr>
              <a:t> and absurd.”</a:t>
            </a:r>
            <a:br>
              <a:rPr kumimoji="0" lang="de-DE" altLang="de-DE" sz="2400" b="1" u="none" strike="noStrike" cap="none" normalizeH="0" baseline="0" dirty="0">
                <a:ln>
                  <a:noFill/>
                </a:ln>
                <a:solidFill>
                  <a:srgbClr val="333333"/>
                </a:solidFill>
                <a:effectLst/>
                <a:ea typeface="Roboto"/>
              </a:rPr>
            </a:br>
            <a:br>
              <a:rPr kumimoji="0" lang="de-DE" altLang="de-DE" sz="2400" b="1" u="none" strike="noStrike" cap="none" normalizeH="0" baseline="0" dirty="0">
                <a:ln>
                  <a:noFill/>
                </a:ln>
                <a:solidFill>
                  <a:srgbClr val="333333"/>
                </a:solidFill>
                <a:effectLst/>
                <a:ea typeface="Roboto"/>
              </a:rPr>
            </a:br>
            <a:r>
              <a:rPr kumimoji="0" lang="de-DE" altLang="de-DE" sz="2400" b="1" u="none" strike="noStrike" cap="none" normalizeH="0" baseline="0" dirty="0">
                <a:ln>
                  <a:noFill/>
                </a:ln>
                <a:solidFill>
                  <a:srgbClr val="333333"/>
                </a:solidFill>
                <a:effectLst/>
                <a:ea typeface="Roboto"/>
              </a:rPr>
              <a:t>„Es wurde immer allgemein behauptet und zum großen Teil auch</a:t>
            </a:r>
          </a:p>
          <a:p>
            <a:pPr marL="0" marR="0" lvl="0" indent="0" algn="l" defTabSz="914400" rtl="0" eaLnBrk="0" fontAlgn="base" latinLnBrk="0" hangingPunct="0">
              <a:lnSpc>
                <a:spcPct val="100000"/>
              </a:lnSpc>
              <a:spcBef>
                <a:spcPct val="0"/>
              </a:spcBef>
              <a:spcAft>
                <a:spcPct val="0"/>
              </a:spcAft>
              <a:buClrTx/>
              <a:buSzTx/>
              <a:buFontTx/>
              <a:buNone/>
              <a:tabLst/>
            </a:pPr>
            <a:r>
              <a:rPr lang="de-DE" altLang="de-DE" sz="2400" b="1" dirty="0">
                <a:solidFill>
                  <a:srgbClr val="333333"/>
                </a:solidFill>
                <a:ea typeface="Roboto"/>
              </a:rPr>
              <a:t>geglaubt, dass die Mysterien des Endowment Hauses nur eine Art Initiation…der Freimaurerriten seien; aber ich muss dazu sagen, dass </a:t>
            </a:r>
          </a:p>
          <a:p>
            <a:pPr marL="0" marR="0" lvl="0" indent="0" algn="l" defTabSz="914400" rtl="0" eaLnBrk="0" fontAlgn="base" latinLnBrk="0" hangingPunct="0">
              <a:lnSpc>
                <a:spcPct val="100000"/>
              </a:lnSpc>
              <a:spcBef>
                <a:spcPct val="0"/>
              </a:spcBef>
              <a:spcAft>
                <a:spcPct val="0"/>
              </a:spcAft>
              <a:buClrTx/>
              <a:buSzTx/>
              <a:buFontTx/>
              <a:buNone/>
              <a:tabLst/>
            </a:pPr>
            <a:r>
              <a:rPr lang="de-DE" altLang="de-DE" sz="2400" b="1" dirty="0">
                <a:solidFill>
                  <a:srgbClr val="333333"/>
                </a:solidFill>
                <a:ea typeface="Roboto"/>
              </a:rPr>
              <a:t>d</a:t>
            </a:r>
            <a:r>
              <a:rPr kumimoji="0" lang="de-DE" altLang="de-DE" sz="2400" b="1" u="none" strike="noStrike" cap="none" normalizeH="0" baseline="0" dirty="0">
                <a:ln>
                  <a:noFill/>
                </a:ln>
                <a:solidFill>
                  <a:srgbClr val="333333"/>
                </a:solidFill>
                <a:effectLst/>
                <a:ea typeface="Roboto"/>
              </a:rPr>
              <a:t>iese Behauptung, wenn sie durch Fakten überprüft wird, vollkommen</a:t>
            </a:r>
            <a:br>
              <a:rPr kumimoji="0" lang="de-DE" altLang="de-DE" sz="2400" b="1" u="none" strike="noStrike" cap="none" normalizeH="0" baseline="0" dirty="0">
                <a:ln>
                  <a:noFill/>
                </a:ln>
                <a:solidFill>
                  <a:srgbClr val="333333"/>
                </a:solidFill>
                <a:effectLst/>
                <a:ea typeface="Roboto"/>
              </a:rPr>
            </a:br>
            <a:r>
              <a:rPr kumimoji="0" lang="de-DE" altLang="de-DE" sz="2400" b="1" u="none" strike="noStrike" cap="none" normalizeH="0" baseline="0" dirty="0">
                <a:ln>
                  <a:noFill/>
                </a:ln>
                <a:solidFill>
                  <a:srgbClr val="333333"/>
                </a:solidFill>
                <a:effectLst/>
                <a:ea typeface="Roboto"/>
              </a:rPr>
              <a:t>unbegründet und absurd ist.“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400" b="1" u="none" strike="noStrike" cap="none" normalizeH="0" baseline="0" dirty="0">
              <a:ln>
                <a:noFill/>
              </a:ln>
              <a:solidFill>
                <a:schemeClr val="tx1"/>
              </a:solidFill>
              <a:effectLst/>
            </a:endParaRPr>
          </a:p>
          <a:p>
            <a:pPr marL="1371600" marR="0" lvl="3" indent="-1371600" algn="l" defTabSz="914400" rtl="0" eaLnBrk="0" fontAlgn="base" latinLnBrk="0" hangingPunct="0">
              <a:lnSpc>
                <a:spcPct val="100000"/>
              </a:lnSpc>
              <a:spcBef>
                <a:spcPct val="0"/>
              </a:spcBef>
              <a:spcAft>
                <a:spcPct val="0"/>
              </a:spcAft>
              <a:buClrTx/>
              <a:buSzTx/>
              <a:buFontTx/>
              <a:buNone/>
              <a:tabLst/>
            </a:pPr>
            <a:r>
              <a:rPr kumimoji="0" lang="de-DE" altLang="de-DE" sz="2400" b="1" u="none" strike="noStrike" cap="none" normalizeH="0" baseline="0" dirty="0">
                <a:ln>
                  <a:noFill/>
                </a:ln>
                <a:solidFill>
                  <a:srgbClr val="333333"/>
                </a:solidFill>
                <a:effectLst/>
                <a:ea typeface="Roboto"/>
              </a:rPr>
              <a:t>Fanny </a:t>
            </a:r>
            <a:r>
              <a:rPr kumimoji="0" lang="de-DE" altLang="de-DE" sz="2400" b="1" u="none" strike="noStrike" cap="none" normalizeH="0" baseline="0" dirty="0" err="1">
                <a:ln>
                  <a:noFill/>
                </a:ln>
                <a:solidFill>
                  <a:srgbClr val="333333"/>
                </a:solidFill>
                <a:effectLst/>
                <a:ea typeface="Roboto"/>
              </a:rPr>
              <a:t>Stenhouse</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Nineteenth</a:t>
            </a:r>
            <a:r>
              <a:rPr kumimoji="0" lang="de-DE" altLang="de-DE" sz="2400" b="1" u="none" strike="noStrike" cap="none" normalizeH="0" baseline="0" dirty="0">
                <a:ln>
                  <a:noFill/>
                </a:ln>
                <a:solidFill>
                  <a:srgbClr val="333333"/>
                </a:solidFill>
                <a:effectLst/>
                <a:ea typeface="Roboto"/>
              </a:rPr>
              <a:t> Century Anti-</a:t>
            </a:r>
            <a:r>
              <a:rPr kumimoji="0" lang="de-DE" altLang="de-DE" sz="2400" b="1" u="none" strike="noStrike" cap="none" normalizeH="0" baseline="0" dirty="0" err="1">
                <a:ln>
                  <a:noFill/>
                </a:ln>
                <a:solidFill>
                  <a:srgbClr val="333333"/>
                </a:solidFill>
                <a:effectLst/>
                <a:ea typeface="Roboto"/>
              </a:rPr>
              <a:t>Mormon</a:t>
            </a:r>
            <a:r>
              <a:rPr kumimoji="0" lang="de-DE" altLang="de-DE" sz="2400" b="1" u="none" strike="noStrike" cap="none" normalizeH="0" baseline="0" dirty="0">
                <a:ln>
                  <a:noFill/>
                </a:ln>
                <a:solidFill>
                  <a:srgbClr val="333333"/>
                </a:solidFill>
                <a:effectLst/>
                <a:ea typeface="Roboto"/>
              </a:rPr>
              <a:t> </a:t>
            </a:r>
            <a:r>
              <a:rPr kumimoji="0" lang="de-DE" altLang="de-DE" sz="2400" b="1" u="none" strike="noStrike" cap="none" normalizeH="0" baseline="0" dirty="0" err="1">
                <a:ln>
                  <a:noFill/>
                </a:ln>
                <a:solidFill>
                  <a:srgbClr val="333333"/>
                </a:solidFill>
                <a:effectLst/>
                <a:ea typeface="Roboto"/>
              </a:rPr>
              <a:t>Author</a:t>
            </a:r>
            <a:endParaRPr kumimoji="0" lang="de-DE" altLang="de-DE" sz="2400" b="1" u="none" strike="noStrike" cap="none" normalizeH="0" baseline="0" dirty="0">
              <a:ln>
                <a:noFill/>
              </a:ln>
              <a:solidFill>
                <a:srgbClr val="333333"/>
              </a:solidFill>
              <a:effectLst/>
              <a:ea typeface="Roboto"/>
            </a:endParaRPr>
          </a:p>
          <a:p>
            <a:pPr marL="1371600" marR="0" lvl="3" indent="-1371600" algn="l" defTabSz="914400" rtl="0" eaLnBrk="0" fontAlgn="base" latinLnBrk="0" hangingPunct="0">
              <a:lnSpc>
                <a:spcPct val="100000"/>
              </a:lnSpc>
              <a:spcBef>
                <a:spcPct val="0"/>
              </a:spcBef>
              <a:spcAft>
                <a:spcPct val="0"/>
              </a:spcAft>
              <a:buClrTx/>
              <a:buSzTx/>
              <a:buFontTx/>
              <a:buNone/>
              <a:tabLst/>
            </a:pPr>
            <a:endParaRPr lang="de-DE" altLang="de-DE" sz="2400" b="1" dirty="0">
              <a:solidFill>
                <a:srgbClr val="333333"/>
              </a:solidFill>
              <a:ea typeface="Roboto"/>
            </a:endParaRPr>
          </a:p>
          <a:p>
            <a:pPr lvl="3" indent="-1371600" eaLnBrk="0" fontAlgn="base" hangingPunct="0">
              <a:spcBef>
                <a:spcPct val="0"/>
              </a:spcBef>
              <a:spcAft>
                <a:spcPct val="0"/>
              </a:spcAft>
            </a:pPr>
            <a:r>
              <a:rPr kumimoji="0" lang="de-DE" altLang="de-DE" sz="900" u="none" strike="noStrike" cap="none" normalizeH="0" baseline="0" dirty="0">
                <a:ln>
                  <a:noFill/>
                </a:ln>
                <a:solidFill>
                  <a:srgbClr val="333333"/>
                </a:solidFill>
                <a:effectLst/>
                <a:ea typeface="Roboto"/>
                <a:hlinkClick r:id="rId3"/>
              </a:rPr>
              <a:t>https://www.fairmormon.org/answers/Mormonism_and_temples/Endowment/Freemasonry#Question:_Why_would_Joseph_Smith_incorporate_Masonic_elements_into_the_temple_ritual.3F</a:t>
            </a:r>
            <a:endParaRPr kumimoji="0" lang="de-DE" altLang="de-DE" sz="900" u="none" strike="noStrike" cap="none" normalizeH="0" baseline="0" dirty="0">
              <a:ln>
                <a:noFill/>
              </a:ln>
              <a:solidFill>
                <a:srgbClr val="333333"/>
              </a:solidFill>
              <a:effectLst/>
              <a:ea typeface="Roboto"/>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5" name="Foliennummernplatzhalter 4">
            <a:extLst>
              <a:ext uri="{FF2B5EF4-FFF2-40B4-BE49-F238E27FC236}">
                <a16:creationId xmlns:a16="http://schemas.microsoft.com/office/drawing/2014/main" id="{DB35D496-B2DD-43F8-ABC9-4C23DFABC43A}"/>
              </a:ext>
            </a:extLst>
          </p:cNvPr>
          <p:cNvSpPr>
            <a:spLocks noGrp="1"/>
          </p:cNvSpPr>
          <p:nvPr>
            <p:ph type="sldNum" sz="quarter" idx="12"/>
          </p:nvPr>
        </p:nvSpPr>
        <p:spPr/>
        <p:txBody>
          <a:bodyPr/>
          <a:lstStyle/>
          <a:p>
            <a:fld id="{83A13D89-E24D-4AE8-9615-E91B20A18861}" type="slidenum">
              <a:rPr lang="de-DE" smtClean="0"/>
              <a:t>22</a:t>
            </a:fld>
            <a:endParaRPr lang="de-DE"/>
          </a:p>
        </p:txBody>
      </p:sp>
    </p:spTree>
    <p:extLst>
      <p:ext uri="{BB962C8B-B14F-4D97-AF65-F5344CB8AC3E}">
        <p14:creationId xmlns:p14="http://schemas.microsoft.com/office/powerpoint/2010/main" val="508960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577416" y="439266"/>
            <a:ext cx="11037168" cy="5509200"/>
          </a:xfrm>
          <a:prstGeom prst="rect">
            <a:avLst/>
          </a:prstGeom>
          <a:noFill/>
        </p:spPr>
        <p:txBody>
          <a:bodyPr wrap="square" rtlCol="0">
            <a:spAutoFit/>
          </a:bodyPr>
          <a:lstStyle/>
          <a:p>
            <a:r>
              <a:rPr lang="de-DE" sz="2400" b="1" dirty="0"/>
              <a:t>Warum gibt es aber ein paar freimaurerische Elemente im </a:t>
            </a:r>
          </a:p>
          <a:p>
            <a:r>
              <a:rPr lang="de-DE" sz="2400" b="1" dirty="0"/>
              <a:t>Tempel-Endowment? </a:t>
            </a:r>
          </a:p>
          <a:p>
            <a:endParaRPr lang="de-DE" sz="2400" b="1" dirty="0"/>
          </a:p>
          <a:p>
            <a:pPr marL="342900" indent="-342900">
              <a:buFont typeface="Arial" panose="020B0604020202020204" pitchFamily="34" charset="0"/>
              <a:buChar char="•"/>
            </a:pPr>
            <a:r>
              <a:rPr lang="de-DE" sz="2000" dirty="0"/>
              <a:t>Es gibt Wahrheiten, die göttlichen Ursprung haben und nicht exklusiv der Kirche</a:t>
            </a:r>
            <a:br>
              <a:rPr lang="de-DE" sz="2000" dirty="0"/>
            </a:br>
            <a:r>
              <a:rPr lang="de-DE" sz="2000" dirty="0"/>
              <a:t>zuzurechnen sind, d.h. sie sind auch anderswo zu finden bzw. haben die Jahrtausende</a:t>
            </a:r>
            <a:br>
              <a:rPr lang="de-DE" sz="2000" dirty="0"/>
            </a:br>
            <a:r>
              <a:rPr lang="de-DE" sz="2000" dirty="0"/>
              <a:t>überdauert.</a:t>
            </a:r>
          </a:p>
          <a:p>
            <a:pPr marL="342900" indent="-342900">
              <a:buFont typeface="Arial" panose="020B0604020202020204" pitchFamily="34" charset="0"/>
              <a:buChar char="•"/>
            </a:pPr>
            <a:r>
              <a:rPr lang="de-DE" sz="2000" dirty="0"/>
              <a:t>Man muss zwischen den Lehren des Endowments und der Präsentation des Endowments unter-</a:t>
            </a:r>
            <a:br>
              <a:rPr lang="de-DE" sz="2000" dirty="0"/>
            </a:br>
            <a:r>
              <a:rPr lang="de-DE" sz="2000" dirty="0"/>
              <a:t>scheiden. (siehe Zitat Folie 14)</a:t>
            </a:r>
          </a:p>
          <a:p>
            <a:pPr marL="342900" indent="-342900">
              <a:buFont typeface="Arial" panose="020B0604020202020204" pitchFamily="34" charset="0"/>
              <a:buChar char="•"/>
            </a:pPr>
            <a:r>
              <a:rPr lang="de-DE" sz="2000" dirty="0" err="1"/>
              <a:t>Joseph´s</a:t>
            </a:r>
            <a:r>
              <a:rPr lang="de-DE" sz="2000" dirty="0"/>
              <a:t> Herausforderung war, eine effektive Methode zur Präsentation des Endowments zu finden,</a:t>
            </a:r>
            <a:br>
              <a:rPr lang="de-DE" sz="2000" dirty="0"/>
            </a:br>
            <a:r>
              <a:rPr lang="de-DE" sz="2000" dirty="0"/>
              <a:t>die komplexe Lehren und Wahrheiten (z.B. die Schöpfung aus ungeformter Materie, die Beziehungen des Menschen zu Gott, die ewige Ehe und Erhöhung im Reich Gottes) für Menschen mit unterschiedlichsten Voraussetzungen (Sprache, Bildung, Erfahrung, Geistigkeit) verständlich macht. </a:t>
            </a:r>
          </a:p>
          <a:p>
            <a:pPr marL="342900" indent="-342900">
              <a:buFont typeface="Arial" panose="020B0604020202020204" pitchFamily="34" charset="0"/>
              <a:buChar char="•"/>
            </a:pPr>
            <a:r>
              <a:rPr lang="de-DE" sz="2000" dirty="0" err="1"/>
              <a:t>Joseph´s</a:t>
            </a:r>
            <a:r>
              <a:rPr lang="de-DE" sz="2000" dirty="0"/>
              <a:t> kurze Erfahrung mit der Freimaurerei mag ihn in gewisser Weise geholfen haben, Lösungen</a:t>
            </a:r>
            <a:br>
              <a:rPr lang="de-DE" sz="2000" dirty="0"/>
            </a:br>
            <a:r>
              <a:rPr lang="de-DE" sz="2000" dirty="0"/>
              <a:t>für die Herausforderungen zu finden, ohne die Lehren des Endowments zu </a:t>
            </a:r>
            <a:r>
              <a:rPr lang="de-DE" sz="2000" dirty="0" err="1"/>
              <a:t>kompromitieren</a:t>
            </a:r>
            <a:r>
              <a:rPr lang="de-DE" sz="2000" dirty="0"/>
              <a:t> und sich</a:t>
            </a:r>
            <a:br>
              <a:rPr lang="de-DE" sz="2000" dirty="0"/>
            </a:br>
            <a:r>
              <a:rPr lang="de-DE" sz="2000" dirty="0"/>
              <a:t>über göttliche Offenbarungen und Bestätigungen durch den Heiligen Geist hinwegzusetzen.</a:t>
            </a:r>
          </a:p>
          <a:p>
            <a:pPr marL="342900" indent="-342900">
              <a:buFont typeface="Arial" panose="020B0604020202020204" pitchFamily="34" charset="0"/>
              <a:buChar char="•"/>
            </a:pPr>
            <a:r>
              <a:rPr lang="de-DE" sz="2000" dirty="0"/>
              <a:t>Unabhängig davon war die Verwendung von Symbolen, um Prinzipien verständlich zu machen, schon immer üblich, nicht nur bei Freimaurern oder in der Kirche Jesu Christi.</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E41AF17C-5C72-44F2-9DD2-EFE855AFFE07}"/>
              </a:ext>
            </a:extLst>
          </p:cNvPr>
          <p:cNvSpPr>
            <a:spLocks noGrp="1"/>
          </p:cNvSpPr>
          <p:nvPr>
            <p:ph type="sldNum" sz="quarter" idx="12"/>
          </p:nvPr>
        </p:nvSpPr>
        <p:spPr/>
        <p:txBody>
          <a:bodyPr/>
          <a:lstStyle/>
          <a:p>
            <a:fld id="{83A13D89-E24D-4AE8-9615-E91B20A18861}" type="slidenum">
              <a:rPr lang="de-DE" smtClean="0"/>
              <a:t>23</a:t>
            </a:fld>
            <a:endParaRPr lang="de-DE"/>
          </a:p>
        </p:txBody>
      </p:sp>
    </p:spTree>
    <p:extLst>
      <p:ext uri="{BB962C8B-B14F-4D97-AF65-F5344CB8AC3E}">
        <p14:creationId xmlns:p14="http://schemas.microsoft.com/office/powerpoint/2010/main" val="2122729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611535" y="920621"/>
            <a:ext cx="9208029" cy="5016758"/>
          </a:xfrm>
          <a:prstGeom prst="rect">
            <a:avLst/>
          </a:prstGeom>
          <a:noFill/>
        </p:spPr>
        <p:txBody>
          <a:bodyPr wrap="square" rtlCol="0">
            <a:spAutoFit/>
          </a:bodyPr>
          <a:lstStyle/>
          <a:p>
            <a:r>
              <a:rPr lang="de-DE" sz="2000" b="1" dirty="0">
                <a:solidFill>
                  <a:schemeClr val="accent1"/>
                </a:solidFill>
              </a:rPr>
              <a:t>Die Beziehung zwischen der Freimaurerei und dem Tempel kann auf verschiedene Weise verstanden werden. Manche Heilige der Letzten Tage weisen auf Ähnlichkeiten zwischen dem Format und den Symbolen hin, die bei den Ritualen des Endowments und der Freimaurerei und den Ritualen vieler alter religiöser Zeremonien bestehen. Dies ist für sie ein Beweis, dass das Endowment eine Wiederherstellung einer heiligen Handlung aus alter Zeit war. Andere merken an, dass die Vorstellungen und Institutionen im kulturellen Umfeld von Joseph Smith häufig zu dem Vorgang, Offenbarung zu erlangen, beitrugen. In jedem Fall wurden durch das Endowment nicht einfach die Rituale der Freimaurerei nachgeahmt. Vielmehr dienten die Erfahrungen, die Joseph mit der Freimaurerei machte, offenbar als Auslöser für Offenbarung. Der Herr stellte die heiligen Handlungen des Tempels durch Joseph Smith wieder her, um tiefgründige Wahrheiten über den Erlösungsplan zu lehren und Bündnisse einzuführen, die es Gottes Kindern ermöglichen, in seine Gegenwart einzutreten.</a:t>
            </a:r>
          </a:p>
          <a:p>
            <a:r>
              <a:rPr lang="de-DE" sz="2000" dirty="0"/>
              <a:t>(Archiv Kirchenliteratur, Themen im Zusammenhang mit der Geschichte der Kirche, Freimaurerei)</a:t>
            </a:r>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sp>
        <p:nvSpPr>
          <p:cNvPr id="3" name="Foliennummernplatzhalter 2">
            <a:extLst>
              <a:ext uri="{FF2B5EF4-FFF2-40B4-BE49-F238E27FC236}">
                <a16:creationId xmlns:a16="http://schemas.microsoft.com/office/drawing/2014/main" id="{89EAEC19-D038-4C39-837B-3CDD970C83E4}"/>
              </a:ext>
            </a:extLst>
          </p:cNvPr>
          <p:cNvSpPr>
            <a:spLocks noGrp="1"/>
          </p:cNvSpPr>
          <p:nvPr>
            <p:ph type="sldNum" sz="quarter" idx="12"/>
          </p:nvPr>
        </p:nvSpPr>
        <p:spPr/>
        <p:txBody>
          <a:bodyPr/>
          <a:lstStyle/>
          <a:p>
            <a:fld id="{83A13D89-E24D-4AE8-9615-E91B20A18861}" type="slidenum">
              <a:rPr lang="de-DE" smtClean="0"/>
              <a:t>24</a:t>
            </a:fld>
            <a:endParaRPr lang="de-DE"/>
          </a:p>
        </p:txBody>
      </p:sp>
    </p:spTree>
    <p:extLst>
      <p:ext uri="{BB962C8B-B14F-4D97-AF65-F5344CB8AC3E}">
        <p14:creationId xmlns:p14="http://schemas.microsoft.com/office/powerpoint/2010/main" val="327207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953AB0BB-5720-4E32-88F0-3B32060554A7}"/>
              </a:ext>
            </a:extLst>
          </p:cNvPr>
          <p:cNvSpPr txBox="1"/>
          <p:nvPr/>
        </p:nvSpPr>
        <p:spPr>
          <a:xfrm>
            <a:off x="3527947" y="1203540"/>
            <a:ext cx="6393976" cy="4832092"/>
          </a:xfrm>
          <a:prstGeom prst="rect">
            <a:avLst/>
          </a:prstGeom>
          <a:noFill/>
        </p:spPr>
        <p:txBody>
          <a:bodyPr wrap="square" rtlCol="0">
            <a:spAutoFit/>
          </a:bodyPr>
          <a:lstStyle/>
          <a:p>
            <a:r>
              <a:rPr lang="de-DE" sz="2400" b="1" dirty="0"/>
              <a:t>Quellen:</a:t>
            </a:r>
          </a:p>
          <a:p>
            <a:endParaRPr lang="de-DE" sz="2400" b="1" dirty="0"/>
          </a:p>
          <a:p>
            <a:pPr marL="342900" indent="-342900">
              <a:buFont typeface="Arial" panose="020B0604020202020204" pitchFamily="34" charset="0"/>
              <a:buChar char="•"/>
            </a:pPr>
            <a:r>
              <a:rPr lang="de-DE" sz="2000" dirty="0">
                <a:hlinkClick r:id="rId2"/>
              </a:rPr>
              <a:t>https://deseretbook.com/p/exploring-connection-between-mormons-masons-matthew-b-brown-70330?variant_id=29862-ebook</a:t>
            </a:r>
          </a:p>
          <a:p>
            <a:pPr marL="342900" indent="-342900">
              <a:buFont typeface="Arial" panose="020B0604020202020204" pitchFamily="34" charset="0"/>
              <a:buChar char="•"/>
            </a:pPr>
            <a:r>
              <a:rPr lang="de-DE" sz="2000" dirty="0">
                <a:hlinkClick r:id="rId2"/>
              </a:rPr>
              <a:t>https://www.lds.org/study/history/topics/masonry?lang=deu</a:t>
            </a:r>
          </a:p>
          <a:p>
            <a:pPr marL="342900" indent="-342900">
              <a:buFont typeface="Arial" panose="020B0604020202020204" pitchFamily="34" charset="0"/>
              <a:buChar char="•"/>
            </a:pPr>
            <a:r>
              <a:rPr lang="de-DE" sz="2000" dirty="0">
                <a:hlinkClick r:id="rId2"/>
              </a:rPr>
              <a:t>https://www.fairmormon.org/answers/Mormonism_and_temples/Endowment/Freemasonry</a:t>
            </a:r>
            <a:endParaRPr lang="de-DE" sz="2000" dirty="0"/>
          </a:p>
          <a:p>
            <a:pPr marL="342900" indent="-342900">
              <a:buFont typeface="Arial" panose="020B0604020202020204" pitchFamily="34" charset="0"/>
              <a:buChar char="•"/>
            </a:pPr>
            <a:r>
              <a:rPr lang="de-DE" sz="2000" dirty="0">
                <a:hlinkClick r:id="rId3"/>
              </a:rPr>
              <a:t>http://www.ldsliving.com/Mormons-and-Masons-5-Fascinating-Connections/s/80329</a:t>
            </a:r>
            <a:endParaRPr lang="de-DE" sz="2000" dirty="0"/>
          </a:p>
          <a:p>
            <a:pPr marL="342900" indent="-342900">
              <a:buFont typeface="Arial" panose="020B0604020202020204" pitchFamily="34" charset="0"/>
              <a:buChar char="•"/>
            </a:pPr>
            <a:r>
              <a:rPr lang="de-DE" sz="2000" dirty="0">
                <a:hlinkClick r:id="rId4"/>
              </a:rPr>
              <a:t>https://freimaurer-wiki.de/index.php/Hauptseite</a:t>
            </a:r>
            <a:endParaRPr lang="de-DE" sz="2000" dirty="0"/>
          </a:p>
          <a:p>
            <a:pPr marL="342900" indent="-342900">
              <a:buFont typeface="Arial" panose="020B0604020202020204" pitchFamily="34" charset="0"/>
              <a:buChar char="•"/>
            </a:pPr>
            <a:r>
              <a:rPr lang="de-DE" sz="2000" dirty="0">
                <a:hlinkClick r:id="rId5"/>
              </a:rPr>
              <a:t>https://de.wikipedia.org/wiki/Freimaurerei</a:t>
            </a:r>
            <a:endParaRPr lang="de-DE" sz="2000" dirty="0"/>
          </a:p>
          <a:p>
            <a:pPr marL="342900" indent="-342900">
              <a:buFont typeface="Arial" panose="020B0604020202020204" pitchFamily="34" charset="0"/>
              <a:buChar char="•"/>
            </a:pPr>
            <a:r>
              <a:rPr lang="de-DE" sz="2000" dirty="0">
                <a:hlinkClick r:id="rId6"/>
              </a:rPr>
              <a:t>https://thomashengst.com/</a:t>
            </a:r>
            <a:r>
              <a:rPr lang="de-DE" sz="2000" dirty="0"/>
              <a:t> (Download Präsentation)</a:t>
            </a:r>
          </a:p>
          <a:p>
            <a:pPr marL="342900" indent="-342900">
              <a:buFont typeface="Arial" panose="020B0604020202020204" pitchFamily="34" charset="0"/>
              <a:buChar char="•"/>
            </a:pPr>
            <a:endParaRPr lang="de-DE" sz="2000" dirty="0"/>
          </a:p>
        </p:txBody>
      </p:sp>
      <p:pic>
        <p:nvPicPr>
          <p:cNvPr id="4" name="Grafik 3">
            <a:extLst>
              <a:ext uri="{FF2B5EF4-FFF2-40B4-BE49-F238E27FC236}">
                <a16:creationId xmlns:a16="http://schemas.microsoft.com/office/drawing/2014/main" id="{8D6B470B-823C-4595-A46C-4B40C3258A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09145" y="310405"/>
            <a:ext cx="1785313" cy="1496624"/>
          </a:xfrm>
          <a:prstGeom prst="rect">
            <a:avLst/>
          </a:prstGeom>
        </p:spPr>
      </p:pic>
      <p:pic>
        <p:nvPicPr>
          <p:cNvPr id="13316" name="Picture 4" descr="Exploringconnection">
            <a:extLst>
              <a:ext uri="{FF2B5EF4-FFF2-40B4-BE49-F238E27FC236}">
                <a16:creationId xmlns:a16="http://schemas.microsoft.com/office/drawing/2014/main" id="{BDF8AE66-6744-489F-8D6B-7F702A76E0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039" y="1381125"/>
            <a:ext cx="2724150" cy="4095750"/>
          </a:xfrm>
          <a:prstGeom prst="rect">
            <a:avLst/>
          </a:prstGeom>
          <a:noFill/>
          <a:extLst>
            <a:ext uri="{909E8E84-426E-40DD-AFC4-6F175D3DCCD1}">
              <a14:hiddenFill xmlns:a14="http://schemas.microsoft.com/office/drawing/2010/main">
                <a:solidFill>
                  <a:srgbClr val="FFFFFF"/>
                </a:solidFill>
              </a14:hiddenFill>
            </a:ext>
          </a:extLst>
        </p:spPr>
      </p:pic>
      <p:sp>
        <p:nvSpPr>
          <p:cNvPr id="3" name="Foliennummernplatzhalter 2">
            <a:extLst>
              <a:ext uri="{FF2B5EF4-FFF2-40B4-BE49-F238E27FC236}">
                <a16:creationId xmlns:a16="http://schemas.microsoft.com/office/drawing/2014/main" id="{108E65EF-AC18-4D3C-8896-D289693E9D20}"/>
              </a:ext>
            </a:extLst>
          </p:cNvPr>
          <p:cNvSpPr>
            <a:spLocks noGrp="1"/>
          </p:cNvSpPr>
          <p:nvPr>
            <p:ph type="sldNum" sz="quarter" idx="12"/>
          </p:nvPr>
        </p:nvSpPr>
        <p:spPr/>
        <p:txBody>
          <a:bodyPr/>
          <a:lstStyle/>
          <a:p>
            <a:fld id="{83A13D89-E24D-4AE8-9615-E91B20A18861}" type="slidenum">
              <a:rPr lang="de-DE" smtClean="0"/>
              <a:t>25</a:t>
            </a:fld>
            <a:endParaRPr lang="de-DE"/>
          </a:p>
        </p:txBody>
      </p:sp>
    </p:spTree>
    <p:extLst>
      <p:ext uri="{BB962C8B-B14F-4D97-AF65-F5344CB8AC3E}">
        <p14:creationId xmlns:p14="http://schemas.microsoft.com/office/powerpoint/2010/main" val="4050943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8CCFC6E-0079-480D-B3D1-9E1D3ECD57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2610" y="484479"/>
            <a:ext cx="7746779" cy="5165693"/>
          </a:xfrm>
          <a:prstGeom prst="rect">
            <a:avLst/>
          </a:prstGeom>
        </p:spPr>
      </p:pic>
      <p:sp>
        <p:nvSpPr>
          <p:cNvPr id="8" name="Textfeld 7">
            <a:extLst>
              <a:ext uri="{FF2B5EF4-FFF2-40B4-BE49-F238E27FC236}">
                <a16:creationId xmlns:a16="http://schemas.microsoft.com/office/drawing/2014/main" id="{31ECA321-D506-4199-8FC3-D59FF9AFF92F}"/>
              </a:ext>
            </a:extLst>
          </p:cNvPr>
          <p:cNvSpPr txBox="1"/>
          <p:nvPr/>
        </p:nvSpPr>
        <p:spPr>
          <a:xfrm flipH="1">
            <a:off x="769050" y="5827594"/>
            <a:ext cx="10360699" cy="646331"/>
          </a:xfrm>
          <a:prstGeom prst="rect">
            <a:avLst/>
          </a:prstGeom>
          <a:noFill/>
        </p:spPr>
        <p:txBody>
          <a:bodyPr wrap="square" rtlCol="0">
            <a:spAutoFit/>
          </a:bodyPr>
          <a:lstStyle/>
          <a:p>
            <a:pPr algn="ctr"/>
            <a:r>
              <a:rPr lang="de-DE" b="1" dirty="0"/>
              <a:t>Vielen Dank für Ihre Aufmerksamkeit</a:t>
            </a:r>
          </a:p>
          <a:p>
            <a:pPr algn="ctr"/>
            <a:r>
              <a:rPr lang="de-DE" dirty="0"/>
              <a:t>Thomas Hengst, </a:t>
            </a:r>
            <a:r>
              <a:rPr lang="de-DE" dirty="0">
                <a:hlinkClick r:id="rId3"/>
              </a:rPr>
              <a:t>thomas.hengst@t-online.de</a:t>
            </a:r>
            <a:r>
              <a:rPr lang="de-DE" dirty="0"/>
              <a:t>, </a:t>
            </a:r>
            <a:r>
              <a:rPr lang="de-DE" dirty="0">
                <a:hlinkClick r:id="rId4" action="ppaction://hlinkfile"/>
              </a:rPr>
              <a:t>thomashengst.com</a:t>
            </a:r>
            <a:endParaRPr lang="de-DE" dirty="0"/>
          </a:p>
        </p:txBody>
      </p:sp>
      <p:sp>
        <p:nvSpPr>
          <p:cNvPr id="9" name="Foliennummernplatzhalter 8">
            <a:extLst>
              <a:ext uri="{FF2B5EF4-FFF2-40B4-BE49-F238E27FC236}">
                <a16:creationId xmlns:a16="http://schemas.microsoft.com/office/drawing/2014/main" id="{C9D3E3E1-6AA6-45D9-91C9-AC6C4480F02C}"/>
              </a:ext>
            </a:extLst>
          </p:cNvPr>
          <p:cNvSpPr>
            <a:spLocks noGrp="1"/>
          </p:cNvSpPr>
          <p:nvPr>
            <p:ph type="sldNum" sz="quarter" idx="12"/>
          </p:nvPr>
        </p:nvSpPr>
        <p:spPr/>
        <p:txBody>
          <a:bodyPr/>
          <a:lstStyle/>
          <a:p>
            <a:fld id="{83A13D89-E24D-4AE8-9615-E91B20A18861}" type="slidenum">
              <a:rPr lang="de-DE" smtClean="0"/>
              <a:t>26</a:t>
            </a:fld>
            <a:endParaRPr lang="de-DE"/>
          </a:p>
        </p:txBody>
      </p:sp>
    </p:spTree>
    <p:extLst>
      <p:ext uri="{BB962C8B-B14F-4D97-AF65-F5344CB8AC3E}">
        <p14:creationId xmlns:p14="http://schemas.microsoft.com/office/powerpoint/2010/main" val="25252833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1410</Words>
  <Application>Microsoft Office PowerPoint</Application>
  <PresentationFormat>Breitbild</PresentationFormat>
  <Paragraphs>223</Paragraphs>
  <Slides>26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26</vt:i4>
      </vt:variant>
    </vt:vector>
  </HeadingPairs>
  <TitlesOfParts>
    <vt:vector size="30" baseType="lpstr">
      <vt:lpstr>Arial</vt:lpstr>
      <vt:lpstr>Calibri</vt:lpstr>
      <vt:lpstr>Calibri Light</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Thomas Hengst</dc:creator>
  <cp:lastModifiedBy>Thomas Hengst</cp:lastModifiedBy>
  <cp:revision>13</cp:revision>
  <dcterms:created xsi:type="dcterms:W3CDTF">2019-03-09T00:14:45Z</dcterms:created>
  <dcterms:modified xsi:type="dcterms:W3CDTF">2019-03-09T21:46:18Z</dcterms:modified>
</cp:coreProperties>
</file>